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sldIdLst>
    <p:sldId id="355" r:id="rId3"/>
    <p:sldId id="346" r:id="rId4"/>
    <p:sldId id="276" r:id="rId5"/>
    <p:sldId id="357" r:id="rId6"/>
    <p:sldId id="277" r:id="rId7"/>
    <p:sldId id="358" r:id="rId8"/>
    <p:sldId id="350" r:id="rId9"/>
    <p:sldId id="340" r:id="rId10"/>
    <p:sldId id="359" r:id="rId11"/>
    <p:sldId id="363" r:id="rId12"/>
    <p:sldId id="364" r:id="rId13"/>
    <p:sldId id="365" r:id="rId14"/>
    <p:sldId id="316" r:id="rId15"/>
    <p:sldId id="348" r:id="rId16"/>
    <p:sldId id="267" r:id="rId17"/>
    <p:sldId id="366" r:id="rId18"/>
    <p:sldId id="319" r:id="rId19"/>
    <p:sldId id="326" r:id="rId20"/>
    <p:sldId id="367" r:id="rId21"/>
    <p:sldId id="373" r:id="rId22"/>
    <p:sldId id="347" r:id="rId23"/>
    <p:sldId id="372" r:id="rId24"/>
    <p:sldId id="370" r:id="rId25"/>
    <p:sldId id="353" r:id="rId26"/>
    <p:sldId id="349" r:id="rId27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E00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60"/>
  </p:normalViewPr>
  <p:slideViewPr>
    <p:cSldViewPr>
      <p:cViewPr>
        <p:scale>
          <a:sx n="77" d="100"/>
          <a:sy n="77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CRITERIO BINARIO VS.  CRITERIO PUNTOS O PORCENTAJES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 de procedimientos competidos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00CD18-0013-4C3B-AA55-F79A472E5193}" type="CATEGORYNAME">
                      <a:rPr lang="en-US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r>
                      <a:rPr lang="en-US" baseline="0" dirty="0"/>
                      <a:t>
</a:t>
                    </a:r>
                    <a:fld id="{7C9C7975-9B77-42FD-A137-514211E5B7D6}" type="PERCENTAGE">
                      <a:rPr lang="en-US" baseline="0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[PORCENTAJE]</a:t>
                    </a:fld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aprox</a:t>
                    </a:r>
                    <a:r>
                      <a:rPr lang="en-US" baseline="0" dirty="0" smtClean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2491C7-ACCC-456F-ADA0-52CA5B7ECA07}" type="CATEGORYNAME">
                      <a:rPr lang="es-MX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r>
                      <a:rPr lang="es-MX" baseline="0" dirty="0"/>
                      <a:t>
</a:t>
                    </a:r>
                    <a:fld id="{6571B891-D7CE-4166-92E2-66A6749AFB49}" type="PERCENTAGE">
                      <a:rPr lang="es-MX" baseline="0" smtClean="0"/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[PORCENTAJE]</a:t>
                    </a:fld>
                    <a:r>
                      <a:rPr lang="es-MX" baseline="0" dirty="0" smtClean="0"/>
                      <a:t> aprox.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método binario</c:v>
                </c:pt>
                <c:pt idx="1">
                  <c:v>método de puntos y porcentajes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Hoja1!$A$2:$A$5</c15:sqref>
                  </c15:fullRef>
                </c:ext>
              </c:extLst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Hoja1!$B$2:$B$5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07/relationships/hdphoto" Target="../media/hdphoto1.wdp"/><Relationship Id="rId1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EDB89-D8EE-475E-A9D5-E5584976B90F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9F7BACD6-2C6E-4335-A8EE-3210EABBDE0F}">
      <dgm:prSet/>
      <dgm:spPr/>
      <dgm:t>
        <a:bodyPr/>
        <a:lstStyle/>
        <a:p>
          <a:pPr rtl="0"/>
          <a:r>
            <a:rPr lang="es-ES" smtClean="0"/>
            <a:t>1. Diagnóstico de las contrataciones públicas en México </a:t>
          </a:r>
          <a:endParaRPr lang="es-MX"/>
        </a:p>
      </dgm:t>
    </dgm:pt>
    <dgm:pt modelId="{BD908997-9ACF-4EB4-AF02-E005F6382F59}" type="parTrans" cxnId="{FD773E57-55FF-432D-86F9-C64E12996F94}">
      <dgm:prSet/>
      <dgm:spPr/>
      <dgm:t>
        <a:bodyPr/>
        <a:lstStyle/>
        <a:p>
          <a:endParaRPr lang="es-MX"/>
        </a:p>
      </dgm:t>
    </dgm:pt>
    <dgm:pt modelId="{FDC1DB6D-F8E8-4E75-ACC4-0805C8F1D86B}" type="sibTrans" cxnId="{FD773E57-55FF-432D-86F9-C64E12996F94}">
      <dgm:prSet/>
      <dgm:spPr/>
      <dgm:t>
        <a:bodyPr/>
        <a:lstStyle/>
        <a:p>
          <a:endParaRPr lang="es-MX"/>
        </a:p>
      </dgm:t>
    </dgm:pt>
    <dgm:pt modelId="{2708FDCF-0FCA-4C4A-9A4B-B4F55EE82C27}">
      <dgm:prSet/>
      <dgm:spPr/>
      <dgm:t>
        <a:bodyPr/>
        <a:lstStyle/>
        <a:p>
          <a:pPr rtl="0"/>
          <a:r>
            <a:rPr lang="es-MX" smtClean="0"/>
            <a:t>2. Reformas en materia de contrataciones públicas </a:t>
          </a:r>
          <a:endParaRPr lang="es-MX"/>
        </a:p>
      </dgm:t>
    </dgm:pt>
    <dgm:pt modelId="{B45E1BBE-082E-4401-90FF-CA6E94DA76AF}" type="parTrans" cxnId="{71A3F926-5B2C-4A39-B68B-44474C9E1981}">
      <dgm:prSet/>
      <dgm:spPr/>
      <dgm:t>
        <a:bodyPr/>
        <a:lstStyle/>
        <a:p>
          <a:endParaRPr lang="es-MX"/>
        </a:p>
      </dgm:t>
    </dgm:pt>
    <dgm:pt modelId="{F29A3582-FDD7-47E1-8DCE-4CA6E99F22F8}" type="sibTrans" cxnId="{71A3F926-5B2C-4A39-B68B-44474C9E1981}">
      <dgm:prSet/>
      <dgm:spPr/>
      <dgm:t>
        <a:bodyPr/>
        <a:lstStyle/>
        <a:p>
          <a:endParaRPr lang="es-MX"/>
        </a:p>
      </dgm:t>
    </dgm:pt>
    <dgm:pt modelId="{9EB583E8-8E66-419D-A73D-4C3138B761A1}">
      <dgm:prSet/>
      <dgm:spPr/>
      <dgm:t>
        <a:bodyPr/>
        <a:lstStyle/>
        <a:p>
          <a:pPr rtl="0"/>
          <a:r>
            <a:rPr lang="es-ES" dirty="0" smtClean="0"/>
            <a:t>3. Criterios de evaluación de proposiciones vigentes </a:t>
          </a:r>
          <a:endParaRPr lang="es-MX" dirty="0"/>
        </a:p>
      </dgm:t>
    </dgm:pt>
    <dgm:pt modelId="{AFD2FE5F-3045-44B7-B366-1A9ED000F98B}" type="parTrans" cxnId="{4A858991-0894-4823-94A7-370256042EC3}">
      <dgm:prSet/>
      <dgm:spPr/>
      <dgm:t>
        <a:bodyPr/>
        <a:lstStyle/>
        <a:p>
          <a:endParaRPr lang="es-MX"/>
        </a:p>
      </dgm:t>
    </dgm:pt>
    <dgm:pt modelId="{145C3EF9-0BA3-4F18-8BDE-D736AB141177}" type="sibTrans" cxnId="{4A858991-0894-4823-94A7-370256042EC3}">
      <dgm:prSet/>
      <dgm:spPr/>
      <dgm:t>
        <a:bodyPr/>
        <a:lstStyle/>
        <a:p>
          <a:endParaRPr lang="es-MX"/>
        </a:p>
      </dgm:t>
    </dgm:pt>
    <dgm:pt modelId="{96422EC1-7F6D-44A2-9CC5-FFFA5F1FADF7}">
      <dgm:prSet/>
      <dgm:spPr/>
      <dgm:t>
        <a:bodyPr/>
        <a:lstStyle/>
        <a:p>
          <a:pPr rtl="0"/>
          <a:r>
            <a:rPr lang="es-ES" dirty="0" smtClean="0"/>
            <a:t>4. Criterio de evaluación por puntos o porcentajes </a:t>
          </a:r>
          <a:endParaRPr lang="es-MX" dirty="0"/>
        </a:p>
      </dgm:t>
    </dgm:pt>
    <dgm:pt modelId="{39CE9A3F-3BAC-4631-965F-2EF1533362D6}" type="parTrans" cxnId="{B259822E-3F5E-4FA7-9CE0-01C10C9CF4A9}">
      <dgm:prSet/>
      <dgm:spPr/>
      <dgm:t>
        <a:bodyPr/>
        <a:lstStyle/>
        <a:p>
          <a:endParaRPr lang="es-MX"/>
        </a:p>
      </dgm:t>
    </dgm:pt>
    <dgm:pt modelId="{904F372E-A719-4F17-8C78-24923D7D6667}" type="sibTrans" cxnId="{B259822E-3F5E-4FA7-9CE0-01C10C9CF4A9}">
      <dgm:prSet/>
      <dgm:spPr/>
      <dgm:t>
        <a:bodyPr/>
        <a:lstStyle/>
        <a:p>
          <a:endParaRPr lang="es-MX"/>
        </a:p>
      </dgm:t>
    </dgm:pt>
    <dgm:pt modelId="{496B39E8-CD2F-4DC6-BEE0-89B584D9880F}">
      <dgm:prSet/>
      <dgm:spPr/>
      <dgm:t>
        <a:bodyPr/>
        <a:lstStyle/>
        <a:p>
          <a:pPr algn="just" rtl="0"/>
          <a:r>
            <a:rPr lang="es-ES" dirty="0" smtClean="0"/>
            <a:t>5. Retos para la mejora de los criterios de evaluación de proposiciones				</a:t>
          </a:r>
          <a:endParaRPr lang="es-MX" dirty="0"/>
        </a:p>
      </dgm:t>
    </dgm:pt>
    <dgm:pt modelId="{96967C6F-E68B-4E0F-89C1-BBDA86F73C21}" type="parTrans" cxnId="{4A02452E-449F-4D65-A8B9-A4FD57D6C0B5}">
      <dgm:prSet/>
      <dgm:spPr/>
      <dgm:t>
        <a:bodyPr/>
        <a:lstStyle/>
        <a:p>
          <a:endParaRPr lang="es-MX"/>
        </a:p>
      </dgm:t>
    </dgm:pt>
    <dgm:pt modelId="{116ABF56-92EE-48C6-B11D-24A29A76C109}" type="sibTrans" cxnId="{4A02452E-449F-4D65-A8B9-A4FD57D6C0B5}">
      <dgm:prSet/>
      <dgm:spPr/>
      <dgm:t>
        <a:bodyPr/>
        <a:lstStyle/>
        <a:p>
          <a:endParaRPr lang="es-MX"/>
        </a:p>
      </dgm:t>
    </dgm:pt>
    <dgm:pt modelId="{C7ECAC98-7A13-4992-940B-A0C14224D700}" type="pres">
      <dgm:prSet presAssocID="{B7AEDB89-D8EE-475E-A9D5-E5584976B9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202D3DB-B2BF-4A96-B8C1-62EF51DD1D25}" type="pres">
      <dgm:prSet presAssocID="{9F7BACD6-2C6E-4335-A8EE-3210EABBDE0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53597F-55BC-41B7-92AD-55FA93B287D7}" type="pres">
      <dgm:prSet presAssocID="{FDC1DB6D-F8E8-4E75-ACC4-0805C8F1D86B}" presName="spacer" presStyleCnt="0"/>
      <dgm:spPr/>
    </dgm:pt>
    <dgm:pt modelId="{742C917B-B04A-4CB5-80F9-C7011C68E551}" type="pres">
      <dgm:prSet presAssocID="{2708FDCF-0FCA-4C4A-9A4B-B4F55EE82C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113C6A-B414-4DE9-891A-E82FC8F605C1}" type="pres">
      <dgm:prSet presAssocID="{F29A3582-FDD7-47E1-8DCE-4CA6E99F22F8}" presName="spacer" presStyleCnt="0"/>
      <dgm:spPr/>
    </dgm:pt>
    <dgm:pt modelId="{3ED87FAE-61A7-4E47-8C49-698C7A06989D}" type="pres">
      <dgm:prSet presAssocID="{9EB583E8-8E66-419D-A73D-4C3138B761A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C8CB9A-DEC3-40A2-9ED9-48E94129801B}" type="pres">
      <dgm:prSet presAssocID="{145C3EF9-0BA3-4F18-8BDE-D736AB141177}" presName="spacer" presStyleCnt="0"/>
      <dgm:spPr/>
    </dgm:pt>
    <dgm:pt modelId="{118A0CE9-20B2-487B-A520-FB4F94644F75}" type="pres">
      <dgm:prSet presAssocID="{96422EC1-7F6D-44A2-9CC5-FFFA5F1FADF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EB34EC-1382-4E55-8123-27F28EB1516F}" type="pres">
      <dgm:prSet presAssocID="{904F372E-A719-4F17-8C78-24923D7D6667}" presName="spacer" presStyleCnt="0"/>
      <dgm:spPr/>
    </dgm:pt>
    <dgm:pt modelId="{6BD3F85A-BF7F-42BD-9BDF-DD7225712B1B}" type="pres">
      <dgm:prSet presAssocID="{496B39E8-CD2F-4DC6-BEE0-89B584D9880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D773E57-55FF-432D-86F9-C64E12996F94}" srcId="{B7AEDB89-D8EE-475E-A9D5-E5584976B90F}" destId="{9F7BACD6-2C6E-4335-A8EE-3210EABBDE0F}" srcOrd="0" destOrd="0" parTransId="{BD908997-9ACF-4EB4-AF02-E005F6382F59}" sibTransId="{FDC1DB6D-F8E8-4E75-ACC4-0805C8F1D86B}"/>
    <dgm:cxn modelId="{B259822E-3F5E-4FA7-9CE0-01C10C9CF4A9}" srcId="{B7AEDB89-D8EE-475E-A9D5-E5584976B90F}" destId="{96422EC1-7F6D-44A2-9CC5-FFFA5F1FADF7}" srcOrd="3" destOrd="0" parTransId="{39CE9A3F-3BAC-4631-965F-2EF1533362D6}" sibTransId="{904F372E-A719-4F17-8C78-24923D7D6667}"/>
    <dgm:cxn modelId="{BAAF96C2-C237-4654-9000-B0ECE5842BD2}" type="presOf" srcId="{B7AEDB89-D8EE-475E-A9D5-E5584976B90F}" destId="{C7ECAC98-7A13-4992-940B-A0C14224D700}" srcOrd="0" destOrd="0" presId="urn:microsoft.com/office/officeart/2005/8/layout/vList2"/>
    <dgm:cxn modelId="{4A02452E-449F-4D65-A8B9-A4FD57D6C0B5}" srcId="{B7AEDB89-D8EE-475E-A9D5-E5584976B90F}" destId="{496B39E8-CD2F-4DC6-BEE0-89B584D9880F}" srcOrd="4" destOrd="0" parTransId="{96967C6F-E68B-4E0F-89C1-BBDA86F73C21}" sibTransId="{116ABF56-92EE-48C6-B11D-24A29A76C109}"/>
    <dgm:cxn modelId="{8FA2A9A3-AFDA-465B-A382-63DC30C98C85}" type="presOf" srcId="{9EB583E8-8E66-419D-A73D-4C3138B761A1}" destId="{3ED87FAE-61A7-4E47-8C49-698C7A06989D}" srcOrd="0" destOrd="0" presId="urn:microsoft.com/office/officeart/2005/8/layout/vList2"/>
    <dgm:cxn modelId="{50995DBD-FBB3-46E9-BF93-18A0567F43FE}" type="presOf" srcId="{496B39E8-CD2F-4DC6-BEE0-89B584D9880F}" destId="{6BD3F85A-BF7F-42BD-9BDF-DD7225712B1B}" srcOrd="0" destOrd="0" presId="urn:microsoft.com/office/officeart/2005/8/layout/vList2"/>
    <dgm:cxn modelId="{71A3F926-5B2C-4A39-B68B-44474C9E1981}" srcId="{B7AEDB89-D8EE-475E-A9D5-E5584976B90F}" destId="{2708FDCF-0FCA-4C4A-9A4B-B4F55EE82C27}" srcOrd="1" destOrd="0" parTransId="{B45E1BBE-082E-4401-90FF-CA6E94DA76AF}" sibTransId="{F29A3582-FDD7-47E1-8DCE-4CA6E99F22F8}"/>
    <dgm:cxn modelId="{D619ECD5-31E1-456C-89BB-396654D4D29A}" type="presOf" srcId="{9F7BACD6-2C6E-4335-A8EE-3210EABBDE0F}" destId="{3202D3DB-B2BF-4A96-B8C1-62EF51DD1D25}" srcOrd="0" destOrd="0" presId="urn:microsoft.com/office/officeart/2005/8/layout/vList2"/>
    <dgm:cxn modelId="{4A858991-0894-4823-94A7-370256042EC3}" srcId="{B7AEDB89-D8EE-475E-A9D5-E5584976B90F}" destId="{9EB583E8-8E66-419D-A73D-4C3138B761A1}" srcOrd="2" destOrd="0" parTransId="{AFD2FE5F-3045-44B7-B366-1A9ED000F98B}" sibTransId="{145C3EF9-0BA3-4F18-8BDE-D736AB141177}"/>
    <dgm:cxn modelId="{8AB46744-3FED-4447-9700-23CCFBD7D029}" type="presOf" srcId="{96422EC1-7F6D-44A2-9CC5-FFFA5F1FADF7}" destId="{118A0CE9-20B2-487B-A520-FB4F94644F75}" srcOrd="0" destOrd="0" presId="urn:microsoft.com/office/officeart/2005/8/layout/vList2"/>
    <dgm:cxn modelId="{BC3C7C86-0EBA-4534-9A2D-2350E35CFDB5}" type="presOf" srcId="{2708FDCF-0FCA-4C4A-9A4B-B4F55EE82C27}" destId="{742C917B-B04A-4CB5-80F9-C7011C68E551}" srcOrd="0" destOrd="0" presId="urn:microsoft.com/office/officeart/2005/8/layout/vList2"/>
    <dgm:cxn modelId="{6718FEB2-85F7-4152-9AAC-EC2827F18FF4}" type="presParOf" srcId="{C7ECAC98-7A13-4992-940B-A0C14224D700}" destId="{3202D3DB-B2BF-4A96-B8C1-62EF51DD1D25}" srcOrd="0" destOrd="0" presId="urn:microsoft.com/office/officeart/2005/8/layout/vList2"/>
    <dgm:cxn modelId="{62BE9EC5-7B3A-4ACD-BF0C-581A3F9AC062}" type="presParOf" srcId="{C7ECAC98-7A13-4992-940B-A0C14224D700}" destId="{2B53597F-55BC-41B7-92AD-55FA93B287D7}" srcOrd="1" destOrd="0" presId="urn:microsoft.com/office/officeart/2005/8/layout/vList2"/>
    <dgm:cxn modelId="{16C7CBA4-E3C9-456E-8262-E030F859A361}" type="presParOf" srcId="{C7ECAC98-7A13-4992-940B-A0C14224D700}" destId="{742C917B-B04A-4CB5-80F9-C7011C68E551}" srcOrd="2" destOrd="0" presId="urn:microsoft.com/office/officeart/2005/8/layout/vList2"/>
    <dgm:cxn modelId="{C6A701D8-9756-4CB1-B877-4D7D31B2E3AE}" type="presParOf" srcId="{C7ECAC98-7A13-4992-940B-A0C14224D700}" destId="{89113C6A-B414-4DE9-891A-E82FC8F605C1}" srcOrd="3" destOrd="0" presId="urn:microsoft.com/office/officeart/2005/8/layout/vList2"/>
    <dgm:cxn modelId="{9E11FF06-3E6C-4D97-A523-640E1606C7D3}" type="presParOf" srcId="{C7ECAC98-7A13-4992-940B-A0C14224D700}" destId="{3ED87FAE-61A7-4E47-8C49-698C7A06989D}" srcOrd="4" destOrd="0" presId="urn:microsoft.com/office/officeart/2005/8/layout/vList2"/>
    <dgm:cxn modelId="{9E481AB5-E707-483D-99C0-95A06D52C3E0}" type="presParOf" srcId="{C7ECAC98-7A13-4992-940B-A0C14224D700}" destId="{8EC8CB9A-DEC3-40A2-9ED9-48E94129801B}" srcOrd="5" destOrd="0" presId="urn:microsoft.com/office/officeart/2005/8/layout/vList2"/>
    <dgm:cxn modelId="{166A3906-5CAA-4A7A-BA48-5968B40CED4F}" type="presParOf" srcId="{C7ECAC98-7A13-4992-940B-A0C14224D700}" destId="{118A0CE9-20B2-487B-A520-FB4F94644F75}" srcOrd="6" destOrd="0" presId="urn:microsoft.com/office/officeart/2005/8/layout/vList2"/>
    <dgm:cxn modelId="{37141247-A2E4-48DC-82A0-497903635E8B}" type="presParOf" srcId="{C7ECAC98-7A13-4992-940B-A0C14224D700}" destId="{6EEB34EC-1382-4E55-8123-27F28EB1516F}" srcOrd="7" destOrd="0" presId="urn:microsoft.com/office/officeart/2005/8/layout/vList2"/>
    <dgm:cxn modelId="{A0ACEF59-CB31-41A3-8E5E-07090925D925}" type="presParOf" srcId="{C7ECAC98-7A13-4992-940B-A0C14224D700}" destId="{6BD3F85A-BF7F-42BD-9BDF-DD7225712B1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AA2A2E-6131-4D34-9377-F45B7E860562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MX"/>
        </a:p>
      </dgm:t>
    </dgm:pt>
    <dgm:pt modelId="{6772DAD7-0B53-4BDD-9A33-7793568BF97D}">
      <dgm:prSet/>
      <dgm:spPr/>
      <dgm:t>
        <a:bodyPr/>
        <a:lstStyle/>
        <a:p>
          <a:pPr rtl="0"/>
          <a:r>
            <a:rPr lang="es-ES" b="1" dirty="0" smtClean="0"/>
            <a:t>Investigación de mercado </a:t>
          </a:r>
          <a:endParaRPr lang="es-MX" b="1" dirty="0"/>
        </a:p>
      </dgm:t>
    </dgm:pt>
    <dgm:pt modelId="{E2396C4E-7B67-40EF-9AEE-E17B2ABA717E}" type="parTrans" cxnId="{B86F476B-3667-4829-9AE7-5A5853703B0E}">
      <dgm:prSet/>
      <dgm:spPr/>
      <dgm:t>
        <a:bodyPr/>
        <a:lstStyle/>
        <a:p>
          <a:endParaRPr lang="es-MX"/>
        </a:p>
      </dgm:t>
    </dgm:pt>
    <dgm:pt modelId="{21E1C9B5-7AD1-48E9-A0E7-BB36DC65634E}" type="sibTrans" cxnId="{B86F476B-3667-4829-9AE7-5A5853703B0E}">
      <dgm:prSet/>
      <dgm:spPr/>
      <dgm:t>
        <a:bodyPr/>
        <a:lstStyle/>
        <a:p>
          <a:endParaRPr lang="es-MX"/>
        </a:p>
      </dgm:t>
    </dgm:pt>
    <dgm:pt modelId="{88E3016B-2BA2-4411-AC05-9E6622BE73D1}">
      <dgm:prSet/>
      <dgm:spPr/>
      <dgm:t>
        <a:bodyPr/>
        <a:lstStyle/>
        <a:p>
          <a:pPr rtl="0"/>
          <a:r>
            <a:rPr lang="es-ES" b="1" dirty="0" smtClean="0"/>
            <a:t>Diseño de bases </a:t>
          </a:r>
          <a:endParaRPr lang="es-MX" b="1" dirty="0"/>
        </a:p>
      </dgm:t>
    </dgm:pt>
    <dgm:pt modelId="{B2A89F6B-9D19-41B8-8A51-07134BDA22C7}" type="parTrans" cxnId="{8F2BB115-C73C-4270-9ACF-15E73F82F00D}">
      <dgm:prSet/>
      <dgm:spPr/>
      <dgm:t>
        <a:bodyPr/>
        <a:lstStyle/>
        <a:p>
          <a:endParaRPr lang="es-MX"/>
        </a:p>
      </dgm:t>
    </dgm:pt>
    <dgm:pt modelId="{74222238-269C-49DC-BC6C-E1FF552EA88C}" type="sibTrans" cxnId="{8F2BB115-C73C-4270-9ACF-15E73F82F00D}">
      <dgm:prSet/>
      <dgm:spPr/>
      <dgm:t>
        <a:bodyPr/>
        <a:lstStyle/>
        <a:p>
          <a:endParaRPr lang="es-MX"/>
        </a:p>
      </dgm:t>
    </dgm:pt>
    <dgm:pt modelId="{21B2733F-41B1-48F8-9138-F14E1440A1DF}">
      <dgm:prSet/>
      <dgm:spPr/>
      <dgm:t>
        <a:bodyPr/>
        <a:lstStyle/>
        <a:p>
          <a:pPr rtl="0"/>
          <a:r>
            <a:rPr lang="es-ES" smtClean="0"/>
            <a:t>Evaluación de propuestas</a:t>
          </a:r>
          <a:endParaRPr lang="es-MX"/>
        </a:p>
      </dgm:t>
    </dgm:pt>
    <dgm:pt modelId="{1842E135-85CE-4E5C-B060-627F9EE5B9F2}" type="parTrans" cxnId="{5197CF80-D0B3-46FF-B767-1EB371BFA7D3}">
      <dgm:prSet/>
      <dgm:spPr/>
      <dgm:t>
        <a:bodyPr/>
        <a:lstStyle/>
        <a:p>
          <a:endParaRPr lang="es-MX"/>
        </a:p>
      </dgm:t>
    </dgm:pt>
    <dgm:pt modelId="{5147C10F-8D31-4D53-A69E-7CAC6700DE37}" type="sibTrans" cxnId="{5197CF80-D0B3-46FF-B767-1EB371BFA7D3}">
      <dgm:prSet/>
      <dgm:spPr/>
      <dgm:t>
        <a:bodyPr/>
        <a:lstStyle/>
        <a:p>
          <a:endParaRPr lang="es-MX"/>
        </a:p>
      </dgm:t>
    </dgm:pt>
    <dgm:pt modelId="{E70B728E-A92B-4CD9-9560-896B2D072227}">
      <dgm:prSet/>
      <dgm:spPr/>
      <dgm:t>
        <a:bodyPr/>
        <a:lstStyle/>
        <a:p>
          <a:pPr rtl="0"/>
          <a:r>
            <a:rPr lang="es-ES" dirty="0" smtClean="0"/>
            <a:t>Para definir el método más adecuado para la evaluación</a:t>
          </a:r>
          <a:endParaRPr lang="es-MX" dirty="0"/>
        </a:p>
      </dgm:t>
    </dgm:pt>
    <dgm:pt modelId="{C0EADEAC-79A7-47D2-9752-162DF5026CAF}" type="parTrans" cxnId="{A1377361-A587-4A37-8824-D0D4B96E1FA8}">
      <dgm:prSet/>
      <dgm:spPr/>
      <dgm:t>
        <a:bodyPr/>
        <a:lstStyle/>
        <a:p>
          <a:endParaRPr lang="es-MX"/>
        </a:p>
      </dgm:t>
    </dgm:pt>
    <dgm:pt modelId="{5C7B04D5-816B-44D2-9D99-618CAB1884C1}" type="sibTrans" cxnId="{A1377361-A587-4A37-8824-D0D4B96E1FA8}">
      <dgm:prSet/>
      <dgm:spPr/>
      <dgm:t>
        <a:bodyPr/>
        <a:lstStyle/>
        <a:p>
          <a:endParaRPr lang="es-MX"/>
        </a:p>
      </dgm:t>
    </dgm:pt>
    <dgm:pt modelId="{30656458-542E-44E8-964F-FE5934D00759}">
      <dgm:prSet/>
      <dgm:spPr/>
      <dgm:t>
        <a:bodyPr/>
        <a:lstStyle/>
        <a:p>
          <a:r>
            <a:rPr lang="es-ES" dirty="0" smtClean="0"/>
            <a:t>En el que se establece el criterio y el  procedimiento de evaluación </a:t>
          </a:r>
          <a:endParaRPr lang="es-MX" dirty="0"/>
        </a:p>
      </dgm:t>
    </dgm:pt>
    <dgm:pt modelId="{576D8A8A-871B-4FE8-9BD5-7EF124CB1A06}" type="parTrans" cxnId="{FC8DBE1F-C68B-4A81-9A4F-9B981322E788}">
      <dgm:prSet/>
      <dgm:spPr/>
      <dgm:t>
        <a:bodyPr/>
        <a:lstStyle/>
        <a:p>
          <a:endParaRPr lang="es-MX"/>
        </a:p>
      </dgm:t>
    </dgm:pt>
    <dgm:pt modelId="{5301F9CB-D2B5-43C0-98F8-D81327B42F2F}" type="sibTrans" cxnId="{FC8DBE1F-C68B-4A81-9A4F-9B981322E788}">
      <dgm:prSet/>
      <dgm:spPr/>
      <dgm:t>
        <a:bodyPr/>
        <a:lstStyle/>
        <a:p>
          <a:endParaRPr lang="es-MX"/>
        </a:p>
      </dgm:t>
    </dgm:pt>
    <dgm:pt modelId="{0C74CF4A-00ED-4F44-93B4-74FE43A34BDC}" type="pres">
      <dgm:prSet presAssocID="{C7AA2A2E-6131-4D34-9377-F45B7E860562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89EF7356-BFD9-4BD6-85EE-9E271D8F3903}" type="pres">
      <dgm:prSet presAssocID="{6772DAD7-0B53-4BDD-9A33-7793568BF97D}" presName="chaos" presStyleCnt="0"/>
      <dgm:spPr/>
    </dgm:pt>
    <dgm:pt modelId="{D3D89635-FDF7-46B4-BF39-90E1999A52CA}" type="pres">
      <dgm:prSet presAssocID="{6772DAD7-0B53-4BDD-9A33-7793568BF97D}" presName="parTx1" presStyleLbl="revTx" presStyleIdx="0" presStyleCnt="4"/>
      <dgm:spPr/>
      <dgm:t>
        <a:bodyPr/>
        <a:lstStyle/>
        <a:p>
          <a:endParaRPr lang="es-MX"/>
        </a:p>
      </dgm:t>
    </dgm:pt>
    <dgm:pt modelId="{876640EB-7489-4ADD-8803-1C124A4C0F61}" type="pres">
      <dgm:prSet presAssocID="{6772DAD7-0B53-4BDD-9A33-7793568BF97D}" presName="desTx1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689676-27EF-417B-85F9-3B6D7D97ECAD}" type="pres">
      <dgm:prSet presAssocID="{6772DAD7-0B53-4BDD-9A33-7793568BF97D}" presName="c1" presStyleLbl="node1" presStyleIdx="0" presStyleCnt="19"/>
      <dgm:spPr/>
    </dgm:pt>
    <dgm:pt modelId="{E7946A6C-E74E-4F49-AFCF-CE2232D6C06A}" type="pres">
      <dgm:prSet presAssocID="{6772DAD7-0B53-4BDD-9A33-7793568BF97D}" presName="c2" presStyleLbl="node1" presStyleIdx="1" presStyleCnt="19"/>
      <dgm:spPr/>
    </dgm:pt>
    <dgm:pt modelId="{2AF28417-2C1C-4206-A061-ED9F6B4E8392}" type="pres">
      <dgm:prSet presAssocID="{6772DAD7-0B53-4BDD-9A33-7793568BF97D}" presName="c3" presStyleLbl="node1" presStyleIdx="2" presStyleCnt="19"/>
      <dgm:spPr/>
    </dgm:pt>
    <dgm:pt modelId="{3B69341E-2FE8-4A66-8296-625DA058457A}" type="pres">
      <dgm:prSet presAssocID="{6772DAD7-0B53-4BDD-9A33-7793568BF97D}" presName="c4" presStyleLbl="node1" presStyleIdx="3" presStyleCnt="19"/>
      <dgm:spPr/>
    </dgm:pt>
    <dgm:pt modelId="{C1F08815-6C78-40CD-8539-71830BA28B9A}" type="pres">
      <dgm:prSet presAssocID="{6772DAD7-0B53-4BDD-9A33-7793568BF97D}" presName="c5" presStyleLbl="node1" presStyleIdx="4" presStyleCnt="19"/>
      <dgm:spPr/>
    </dgm:pt>
    <dgm:pt modelId="{1E70217F-E43E-47ED-BAD0-5D18E1DA85F9}" type="pres">
      <dgm:prSet presAssocID="{6772DAD7-0B53-4BDD-9A33-7793568BF97D}" presName="c6" presStyleLbl="node1" presStyleIdx="5" presStyleCnt="19"/>
      <dgm:spPr/>
    </dgm:pt>
    <dgm:pt modelId="{178DF7D5-93A7-431D-8B21-8F23B0D996A5}" type="pres">
      <dgm:prSet presAssocID="{6772DAD7-0B53-4BDD-9A33-7793568BF97D}" presName="c7" presStyleLbl="node1" presStyleIdx="6" presStyleCnt="19"/>
      <dgm:spPr/>
    </dgm:pt>
    <dgm:pt modelId="{1D6149CE-736F-4F34-B278-D2179FEE278F}" type="pres">
      <dgm:prSet presAssocID="{6772DAD7-0B53-4BDD-9A33-7793568BF97D}" presName="c8" presStyleLbl="node1" presStyleIdx="7" presStyleCnt="19"/>
      <dgm:spPr/>
    </dgm:pt>
    <dgm:pt modelId="{E878BA5D-9593-43C4-AA0D-792AD6A2EA44}" type="pres">
      <dgm:prSet presAssocID="{6772DAD7-0B53-4BDD-9A33-7793568BF97D}" presName="c9" presStyleLbl="node1" presStyleIdx="8" presStyleCnt="19"/>
      <dgm:spPr/>
    </dgm:pt>
    <dgm:pt modelId="{95FFC667-9469-466F-B6C2-D8AB1531A77B}" type="pres">
      <dgm:prSet presAssocID="{6772DAD7-0B53-4BDD-9A33-7793568BF97D}" presName="c10" presStyleLbl="node1" presStyleIdx="9" presStyleCnt="19"/>
      <dgm:spPr/>
    </dgm:pt>
    <dgm:pt modelId="{DB8F39DF-565B-4DD4-BFF3-4BECDC0F0028}" type="pres">
      <dgm:prSet presAssocID="{6772DAD7-0B53-4BDD-9A33-7793568BF97D}" presName="c11" presStyleLbl="node1" presStyleIdx="10" presStyleCnt="19"/>
      <dgm:spPr/>
    </dgm:pt>
    <dgm:pt modelId="{40DC6C21-3964-4B29-B5DF-4AC7317F3A39}" type="pres">
      <dgm:prSet presAssocID="{6772DAD7-0B53-4BDD-9A33-7793568BF97D}" presName="c12" presStyleLbl="node1" presStyleIdx="11" presStyleCnt="19"/>
      <dgm:spPr/>
    </dgm:pt>
    <dgm:pt modelId="{58E626CC-FE22-4C50-9A2C-BDF753E92533}" type="pres">
      <dgm:prSet presAssocID="{6772DAD7-0B53-4BDD-9A33-7793568BF97D}" presName="c13" presStyleLbl="node1" presStyleIdx="12" presStyleCnt="19"/>
      <dgm:spPr/>
    </dgm:pt>
    <dgm:pt modelId="{35424C03-B565-471F-9F39-A3B0DAB486AD}" type="pres">
      <dgm:prSet presAssocID="{6772DAD7-0B53-4BDD-9A33-7793568BF97D}" presName="c14" presStyleLbl="node1" presStyleIdx="13" presStyleCnt="19"/>
      <dgm:spPr/>
    </dgm:pt>
    <dgm:pt modelId="{D5686125-F691-4BBF-B709-F684500AF9A7}" type="pres">
      <dgm:prSet presAssocID="{6772DAD7-0B53-4BDD-9A33-7793568BF97D}" presName="c15" presStyleLbl="node1" presStyleIdx="14" presStyleCnt="19"/>
      <dgm:spPr/>
    </dgm:pt>
    <dgm:pt modelId="{B79A21C4-2EEE-4A2B-9CDF-E6DFAEE01447}" type="pres">
      <dgm:prSet presAssocID="{6772DAD7-0B53-4BDD-9A33-7793568BF97D}" presName="c16" presStyleLbl="node1" presStyleIdx="15" presStyleCnt="19"/>
      <dgm:spPr/>
    </dgm:pt>
    <dgm:pt modelId="{49A18BC6-991D-42D7-B970-4EDCBFAE9E69}" type="pres">
      <dgm:prSet presAssocID="{6772DAD7-0B53-4BDD-9A33-7793568BF97D}" presName="c17" presStyleLbl="node1" presStyleIdx="16" presStyleCnt="19"/>
      <dgm:spPr/>
    </dgm:pt>
    <dgm:pt modelId="{352ACA4D-2C46-479F-8F44-A77B5D20E734}" type="pres">
      <dgm:prSet presAssocID="{6772DAD7-0B53-4BDD-9A33-7793568BF97D}" presName="c18" presStyleLbl="node1" presStyleIdx="17" presStyleCnt="19"/>
      <dgm:spPr/>
    </dgm:pt>
    <dgm:pt modelId="{0524D251-A875-4EEC-A993-E83F85A446B9}" type="pres">
      <dgm:prSet presAssocID="{21E1C9B5-7AD1-48E9-A0E7-BB36DC65634E}" presName="chevronComposite1" presStyleCnt="0"/>
      <dgm:spPr/>
    </dgm:pt>
    <dgm:pt modelId="{CBB7C368-0DD5-46F5-A9C0-96CD2E14EF96}" type="pres">
      <dgm:prSet presAssocID="{21E1C9B5-7AD1-48E9-A0E7-BB36DC65634E}" presName="chevron1" presStyleLbl="sibTrans2D1" presStyleIdx="0" presStyleCnt="2"/>
      <dgm:spPr/>
    </dgm:pt>
    <dgm:pt modelId="{0379B0E6-278F-4312-B91D-634EC0A11AC5}" type="pres">
      <dgm:prSet presAssocID="{21E1C9B5-7AD1-48E9-A0E7-BB36DC65634E}" presName="spChevron1" presStyleCnt="0"/>
      <dgm:spPr/>
    </dgm:pt>
    <dgm:pt modelId="{7603F5AD-6006-41C6-8601-06A480DC6477}" type="pres">
      <dgm:prSet presAssocID="{88E3016B-2BA2-4411-AC05-9E6622BE73D1}" presName="middle" presStyleCnt="0"/>
      <dgm:spPr/>
    </dgm:pt>
    <dgm:pt modelId="{F52FA397-2977-4356-8337-777F08843F6D}" type="pres">
      <dgm:prSet presAssocID="{88E3016B-2BA2-4411-AC05-9E6622BE73D1}" presName="parTxMid" presStyleLbl="revTx" presStyleIdx="2" presStyleCnt="4"/>
      <dgm:spPr/>
      <dgm:t>
        <a:bodyPr/>
        <a:lstStyle/>
        <a:p>
          <a:endParaRPr lang="es-MX"/>
        </a:p>
      </dgm:t>
    </dgm:pt>
    <dgm:pt modelId="{C41EF4E1-15F6-4A85-9019-A628813E40DE}" type="pres">
      <dgm:prSet presAssocID="{88E3016B-2BA2-4411-AC05-9E6622BE73D1}" presName="desTxMi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6F3738-0A80-41A0-8F57-4C2A18E653C7}" type="pres">
      <dgm:prSet presAssocID="{88E3016B-2BA2-4411-AC05-9E6622BE73D1}" presName="spMid" presStyleCnt="0"/>
      <dgm:spPr/>
    </dgm:pt>
    <dgm:pt modelId="{33C74794-B11E-4727-AA22-703AB311B249}" type="pres">
      <dgm:prSet presAssocID="{74222238-269C-49DC-BC6C-E1FF552EA88C}" presName="chevronComposite1" presStyleCnt="0"/>
      <dgm:spPr/>
    </dgm:pt>
    <dgm:pt modelId="{FF887ABF-C702-4B73-962C-9F7937DDE4C0}" type="pres">
      <dgm:prSet presAssocID="{74222238-269C-49DC-BC6C-E1FF552EA88C}" presName="chevron1" presStyleLbl="sibTrans2D1" presStyleIdx="1" presStyleCnt="2"/>
      <dgm:spPr/>
    </dgm:pt>
    <dgm:pt modelId="{8FAB85DE-12E2-4544-B0B3-055FF80B7959}" type="pres">
      <dgm:prSet presAssocID="{74222238-269C-49DC-BC6C-E1FF552EA88C}" presName="spChevron1" presStyleCnt="0"/>
      <dgm:spPr/>
    </dgm:pt>
    <dgm:pt modelId="{0712DACD-A1D8-4B94-B0ED-296C5B9843D1}" type="pres">
      <dgm:prSet presAssocID="{21B2733F-41B1-48F8-9138-F14E1440A1DF}" presName="last" presStyleCnt="0"/>
      <dgm:spPr/>
    </dgm:pt>
    <dgm:pt modelId="{CE00C6F2-EF9E-4882-9F56-C5172DF23823}" type="pres">
      <dgm:prSet presAssocID="{21B2733F-41B1-48F8-9138-F14E1440A1DF}" presName="circleTx" presStyleLbl="node1" presStyleIdx="18" presStyleCnt="19"/>
      <dgm:spPr/>
      <dgm:t>
        <a:bodyPr/>
        <a:lstStyle/>
        <a:p>
          <a:endParaRPr lang="es-MX"/>
        </a:p>
      </dgm:t>
    </dgm:pt>
    <dgm:pt modelId="{637F3169-3A64-460B-98F2-C141FE3A2491}" type="pres">
      <dgm:prSet presAssocID="{21B2733F-41B1-48F8-9138-F14E1440A1DF}" presName="spN" presStyleCnt="0"/>
      <dgm:spPr/>
    </dgm:pt>
  </dgm:ptLst>
  <dgm:cxnLst>
    <dgm:cxn modelId="{B86F476B-3667-4829-9AE7-5A5853703B0E}" srcId="{C7AA2A2E-6131-4D34-9377-F45B7E860562}" destId="{6772DAD7-0B53-4BDD-9A33-7793568BF97D}" srcOrd="0" destOrd="0" parTransId="{E2396C4E-7B67-40EF-9AEE-E17B2ABA717E}" sibTransId="{21E1C9B5-7AD1-48E9-A0E7-BB36DC65634E}"/>
    <dgm:cxn modelId="{5197CF80-D0B3-46FF-B767-1EB371BFA7D3}" srcId="{C7AA2A2E-6131-4D34-9377-F45B7E860562}" destId="{21B2733F-41B1-48F8-9138-F14E1440A1DF}" srcOrd="2" destOrd="0" parTransId="{1842E135-85CE-4E5C-B060-627F9EE5B9F2}" sibTransId="{5147C10F-8D31-4D53-A69E-7CAC6700DE37}"/>
    <dgm:cxn modelId="{FD4261AC-CEC9-4915-AF55-F435E3476C03}" type="presOf" srcId="{21B2733F-41B1-48F8-9138-F14E1440A1DF}" destId="{CE00C6F2-EF9E-4882-9F56-C5172DF23823}" srcOrd="0" destOrd="0" presId="urn:microsoft.com/office/officeart/2009/3/layout/RandomtoResultProcess"/>
    <dgm:cxn modelId="{9C069404-73BD-412E-A713-4875D8883CDC}" type="presOf" srcId="{E70B728E-A92B-4CD9-9560-896B2D072227}" destId="{876640EB-7489-4ADD-8803-1C124A4C0F61}" srcOrd="0" destOrd="0" presId="urn:microsoft.com/office/officeart/2009/3/layout/RandomtoResultProcess"/>
    <dgm:cxn modelId="{A08480A0-A088-4995-8731-4FE3B9C8208D}" type="presOf" srcId="{C7AA2A2E-6131-4D34-9377-F45B7E860562}" destId="{0C74CF4A-00ED-4F44-93B4-74FE43A34BDC}" srcOrd="0" destOrd="0" presId="urn:microsoft.com/office/officeart/2009/3/layout/RandomtoResultProcess"/>
    <dgm:cxn modelId="{A1377361-A587-4A37-8824-D0D4B96E1FA8}" srcId="{6772DAD7-0B53-4BDD-9A33-7793568BF97D}" destId="{E70B728E-A92B-4CD9-9560-896B2D072227}" srcOrd="0" destOrd="0" parTransId="{C0EADEAC-79A7-47D2-9752-162DF5026CAF}" sibTransId="{5C7B04D5-816B-44D2-9D99-618CAB1884C1}"/>
    <dgm:cxn modelId="{FC8DBE1F-C68B-4A81-9A4F-9B981322E788}" srcId="{88E3016B-2BA2-4411-AC05-9E6622BE73D1}" destId="{30656458-542E-44E8-964F-FE5934D00759}" srcOrd="0" destOrd="0" parTransId="{576D8A8A-871B-4FE8-9BD5-7EF124CB1A06}" sibTransId="{5301F9CB-D2B5-43C0-98F8-D81327B42F2F}"/>
    <dgm:cxn modelId="{A9887BDC-1BDB-4588-AEB1-57AA09EC8F84}" type="presOf" srcId="{6772DAD7-0B53-4BDD-9A33-7793568BF97D}" destId="{D3D89635-FDF7-46B4-BF39-90E1999A52CA}" srcOrd="0" destOrd="0" presId="urn:microsoft.com/office/officeart/2009/3/layout/RandomtoResultProcess"/>
    <dgm:cxn modelId="{C701FF63-769E-4721-BB5B-6EC1E00667B7}" type="presOf" srcId="{30656458-542E-44E8-964F-FE5934D00759}" destId="{C41EF4E1-15F6-4A85-9019-A628813E40DE}" srcOrd="0" destOrd="0" presId="urn:microsoft.com/office/officeart/2009/3/layout/RandomtoResultProcess"/>
    <dgm:cxn modelId="{E64C6D5D-710F-4986-9DA8-121E647BFFC5}" type="presOf" srcId="{88E3016B-2BA2-4411-AC05-9E6622BE73D1}" destId="{F52FA397-2977-4356-8337-777F08843F6D}" srcOrd="0" destOrd="0" presId="urn:microsoft.com/office/officeart/2009/3/layout/RandomtoResultProcess"/>
    <dgm:cxn modelId="{8F2BB115-C73C-4270-9ACF-15E73F82F00D}" srcId="{C7AA2A2E-6131-4D34-9377-F45B7E860562}" destId="{88E3016B-2BA2-4411-AC05-9E6622BE73D1}" srcOrd="1" destOrd="0" parTransId="{B2A89F6B-9D19-41B8-8A51-07134BDA22C7}" sibTransId="{74222238-269C-49DC-BC6C-E1FF552EA88C}"/>
    <dgm:cxn modelId="{CA091D03-5A2D-46DA-A39D-F3B296B3A744}" type="presParOf" srcId="{0C74CF4A-00ED-4F44-93B4-74FE43A34BDC}" destId="{89EF7356-BFD9-4BD6-85EE-9E271D8F3903}" srcOrd="0" destOrd="0" presId="urn:microsoft.com/office/officeart/2009/3/layout/RandomtoResultProcess"/>
    <dgm:cxn modelId="{A04FAC22-D447-4B85-9B2B-A1142A3D1AAF}" type="presParOf" srcId="{89EF7356-BFD9-4BD6-85EE-9E271D8F3903}" destId="{D3D89635-FDF7-46B4-BF39-90E1999A52CA}" srcOrd="0" destOrd="0" presId="urn:microsoft.com/office/officeart/2009/3/layout/RandomtoResultProcess"/>
    <dgm:cxn modelId="{B89DD033-C576-4403-A320-18206212177D}" type="presParOf" srcId="{89EF7356-BFD9-4BD6-85EE-9E271D8F3903}" destId="{876640EB-7489-4ADD-8803-1C124A4C0F61}" srcOrd="1" destOrd="0" presId="urn:microsoft.com/office/officeart/2009/3/layout/RandomtoResultProcess"/>
    <dgm:cxn modelId="{1E9FC7CA-E959-4869-9FFE-29CB4A50680E}" type="presParOf" srcId="{89EF7356-BFD9-4BD6-85EE-9E271D8F3903}" destId="{5A689676-27EF-417B-85F9-3B6D7D97ECAD}" srcOrd="2" destOrd="0" presId="urn:microsoft.com/office/officeart/2009/3/layout/RandomtoResultProcess"/>
    <dgm:cxn modelId="{5960C448-BD92-4F35-94A1-9790A3ACB8DF}" type="presParOf" srcId="{89EF7356-BFD9-4BD6-85EE-9E271D8F3903}" destId="{E7946A6C-E74E-4F49-AFCF-CE2232D6C06A}" srcOrd="3" destOrd="0" presId="urn:microsoft.com/office/officeart/2009/3/layout/RandomtoResultProcess"/>
    <dgm:cxn modelId="{C8658730-D6D6-4FB9-B262-E5E1FE45F93B}" type="presParOf" srcId="{89EF7356-BFD9-4BD6-85EE-9E271D8F3903}" destId="{2AF28417-2C1C-4206-A061-ED9F6B4E8392}" srcOrd="4" destOrd="0" presId="urn:microsoft.com/office/officeart/2009/3/layout/RandomtoResultProcess"/>
    <dgm:cxn modelId="{7514D064-2A98-4088-BEDC-BEF2A66648C9}" type="presParOf" srcId="{89EF7356-BFD9-4BD6-85EE-9E271D8F3903}" destId="{3B69341E-2FE8-4A66-8296-625DA058457A}" srcOrd="5" destOrd="0" presId="urn:microsoft.com/office/officeart/2009/3/layout/RandomtoResultProcess"/>
    <dgm:cxn modelId="{08D55F6C-C200-45A5-81BB-8C7FB4DE462C}" type="presParOf" srcId="{89EF7356-BFD9-4BD6-85EE-9E271D8F3903}" destId="{C1F08815-6C78-40CD-8539-71830BA28B9A}" srcOrd="6" destOrd="0" presId="urn:microsoft.com/office/officeart/2009/3/layout/RandomtoResultProcess"/>
    <dgm:cxn modelId="{D865B6DB-B754-4070-8F6D-9E24BFECE1C1}" type="presParOf" srcId="{89EF7356-BFD9-4BD6-85EE-9E271D8F3903}" destId="{1E70217F-E43E-47ED-BAD0-5D18E1DA85F9}" srcOrd="7" destOrd="0" presId="urn:microsoft.com/office/officeart/2009/3/layout/RandomtoResultProcess"/>
    <dgm:cxn modelId="{3670098F-380C-43A2-9717-4793E2E771E1}" type="presParOf" srcId="{89EF7356-BFD9-4BD6-85EE-9E271D8F3903}" destId="{178DF7D5-93A7-431D-8B21-8F23B0D996A5}" srcOrd="8" destOrd="0" presId="urn:microsoft.com/office/officeart/2009/3/layout/RandomtoResultProcess"/>
    <dgm:cxn modelId="{1EBFB89E-B271-4793-941F-83B80B0F5C0E}" type="presParOf" srcId="{89EF7356-BFD9-4BD6-85EE-9E271D8F3903}" destId="{1D6149CE-736F-4F34-B278-D2179FEE278F}" srcOrd="9" destOrd="0" presId="urn:microsoft.com/office/officeart/2009/3/layout/RandomtoResultProcess"/>
    <dgm:cxn modelId="{817DD6C2-0291-484A-AD68-98701F2F997D}" type="presParOf" srcId="{89EF7356-BFD9-4BD6-85EE-9E271D8F3903}" destId="{E878BA5D-9593-43C4-AA0D-792AD6A2EA44}" srcOrd="10" destOrd="0" presId="urn:microsoft.com/office/officeart/2009/3/layout/RandomtoResultProcess"/>
    <dgm:cxn modelId="{31CAE8DC-8017-4606-B750-0B0EE2CEED00}" type="presParOf" srcId="{89EF7356-BFD9-4BD6-85EE-9E271D8F3903}" destId="{95FFC667-9469-466F-B6C2-D8AB1531A77B}" srcOrd="11" destOrd="0" presId="urn:microsoft.com/office/officeart/2009/3/layout/RandomtoResultProcess"/>
    <dgm:cxn modelId="{DDFD004C-03F0-4B8E-88D8-AAE30C55E9FA}" type="presParOf" srcId="{89EF7356-BFD9-4BD6-85EE-9E271D8F3903}" destId="{DB8F39DF-565B-4DD4-BFF3-4BECDC0F0028}" srcOrd="12" destOrd="0" presId="urn:microsoft.com/office/officeart/2009/3/layout/RandomtoResultProcess"/>
    <dgm:cxn modelId="{CE6BF31F-B80F-4C27-860E-3C1DCF9E1271}" type="presParOf" srcId="{89EF7356-BFD9-4BD6-85EE-9E271D8F3903}" destId="{40DC6C21-3964-4B29-B5DF-4AC7317F3A39}" srcOrd="13" destOrd="0" presId="urn:microsoft.com/office/officeart/2009/3/layout/RandomtoResultProcess"/>
    <dgm:cxn modelId="{1B00BF5F-7F67-470B-95A5-1DEDBE441656}" type="presParOf" srcId="{89EF7356-BFD9-4BD6-85EE-9E271D8F3903}" destId="{58E626CC-FE22-4C50-9A2C-BDF753E92533}" srcOrd="14" destOrd="0" presId="urn:microsoft.com/office/officeart/2009/3/layout/RandomtoResultProcess"/>
    <dgm:cxn modelId="{405FFCD9-C737-4BC0-848D-B8035DFD0343}" type="presParOf" srcId="{89EF7356-BFD9-4BD6-85EE-9E271D8F3903}" destId="{35424C03-B565-471F-9F39-A3B0DAB486AD}" srcOrd="15" destOrd="0" presId="urn:microsoft.com/office/officeart/2009/3/layout/RandomtoResultProcess"/>
    <dgm:cxn modelId="{10BE679C-E44D-4F4C-9534-2BD620900D4A}" type="presParOf" srcId="{89EF7356-BFD9-4BD6-85EE-9E271D8F3903}" destId="{D5686125-F691-4BBF-B709-F684500AF9A7}" srcOrd="16" destOrd="0" presId="urn:microsoft.com/office/officeart/2009/3/layout/RandomtoResultProcess"/>
    <dgm:cxn modelId="{AA3D415C-5A69-4541-B7EB-60F1669AFAFF}" type="presParOf" srcId="{89EF7356-BFD9-4BD6-85EE-9E271D8F3903}" destId="{B79A21C4-2EEE-4A2B-9CDF-E6DFAEE01447}" srcOrd="17" destOrd="0" presId="urn:microsoft.com/office/officeart/2009/3/layout/RandomtoResultProcess"/>
    <dgm:cxn modelId="{7400AB38-7128-41DE-AC83-9596BF4844D0}" type="presParOf" srcId="{89EF7356-BFD9-4BD6-85EE-9E271D8F3903}" destId="{49A18BC6-991D-42D7-B970-4EDCBFAE9E69}" srcOrd="18" destOrd="0" presId="urn:microsoft.com/office/officeart/2009/3/layout/RandomtoResultProcess"/>
    <dgm:cxn modelId="{5B9CE890-3A58-49DE-BB00-CF95EFFADF22}" type="presParOf" srcId="{89EF7356-BFD9-4BD6-85EE-9E271D8F3903}" destId="{352ACA4D-2C46-479F-8F44-A77B5D20E734}" srcOrd="19" destOrd="0" presId="urn:microsoft.com/office/officeart/2009/3/layout/RandomtoResultProcess"/>
    <dgm:cxn modelId="{CA08830D-E13B-4194-9112-D3D34CDA0DD3}" type="presParOf" srcId="{0C74CF4A-00ED-4F44-93B4-74FE43A34BDC}" destId="{0524D251-A875-4EEC-A993-E83F85A446B9}" srcOrd="1" destOrd="0" presId="urn:microsoft.com/office/officeart/2009/3/layout/RandomtoResultProcess"/>
    <dgm:cxn modelId="{9D11AF0D-06AE-4734-837B-D82C77E8F492}" type="presParOf" srcId="{0524D251-A875-4EEC-A993-E83F85A446B9}" destId="{CBB7C368-0DD5-46F5-A9C0-96CD2E14EF96}" srcOrd="0" destOrd="0" presId="urn:microsoft.com/office/officeart/2009/3/layout/RandomtoResultProcess"/>
    <dgm:cxn modelId="{2F00221A-A2C1-4B18-8046-4697E6D52884}" type="presParOf" srcId="{0524D251-A875-4EEC-A993-E83F85A446B9}" destId="{0379B0E6-278F-4312-B91D-634EC0A11AC5}" srcOrd="1" destOrd="0" presId="urn:microsoft.com/office/officeart/2009/3/layout/RandomtoResultProcess"/>
    <dgm:cxn modelId="{970D9423-2E96-43B8-B098-0F4F92FBB595}" type="presParOf" srcId="{0C74CF4A-00ED-4F44-93B4-74FE43A34BDC}" destId="{7603F5AD-6006-41C6-8601-06A480DC6477}" srcOrd="2" destOrd="0" presId="urn:microsoft.com/office/officeart/2009/3/layout/RandomtoResultProcess"/>
    <dgm:cxn modelId="{76CC3DB6-D49F-4C2B-84A7-B0E580DFC585}" type="presParOf" srcId="{7603F5AD-6006-41C6-8601-06A480DC6477}" destId="{F52FA397-2977-4356-8337-777F08843F6D}" srcOrd="0" destOrd="0" presId="urn:microsoft.com/office/officeart/2009/3/layout/RandomtoResultProcess"/>
    <dgm:cxn modelId="{E3C3A952-F8FD-4899-BC45-5D6AC354313A}" type="presParOf" srcId="{7603F5AD-6006-41C6-8601-06A480DC6477}" destId="{C41EF4E1-15F6-4A85-9019-A628813E40DE}" srcOrd="1" destOrd="0" presId="urn:microsoft.com/office/officeart/2009/3/layout/RandomtoResultProcess"/>
    <dgm:cxn modelId="{42AFEBBB-2E42-4E82-9953-6639A67FF1C7}" type="presParOf" srcId="{7603F5AD-6006-41C6-8601-06A480DC6477}" destId="{466F3738-0A80-41A0-8F57-4C2A18E653C7}" srcOrd="2" destOrd="0" presId="urn:microsoft.com/office/officeart/2009/3/layout/RandomtoResultProcess"/>
    <dgm:cxn modelId="{42C4E6BC-BC32-400C-A5F0-F2303DED288A}" type="presParOf" srcId="{0C74CF4A-00ED-4F44-93B4-74FE43A34BDC}" destId="{33C74794-B11E-4727-AA22-703AB311B249}" srcOrd="3" destOrd="0" presId="urn:microsoft.com/office/officeart/2009/3/layout/RandomtoResultProcess"/>
    <dgm:cxn modelId="{C5408080-70F9-4F35-B19E-8CC938FB93DC}" type="presParOf" srcId="{33C74794-B11E-4727-AA22-703AB311B249}" destId="{FF887ABF-C702-4B73-962C-9F7937DDE4C0}" srcOrd="0" destOrd="0" presId="urn:microsoft.com/office/officeart/2009/3/layout/RandomtoResultProcess"/>
    <dgm:cxn modelId="{E6B91A20-EA31-4882-BF22-7379B1B267A2}" type="presParOf" srcId="{33C74794-B11E-4727-AA22-703AB311B249}" destId="{8FAB85DE-12E2-4544-B0B3-055FF80B7959}" srcOrd="1" destOrd="0" presId="urn:microsoft.com/office/officeart/2009/3/layout/RandomtoResultProcess"/>
    <dgm:cxn modelId="{D44F42C1-A80C-4926-84F4-3E92309B16B5}" type="presParOf" srcId="{0C74CF4A-00ED-4F44-93B4-74FE43A34BDC}" destId="{0712DACD-A1D8-4B94-B0ED-296C5B9843D1}" srcOrd="4" destOrd="0" presId="urn:microsoft.com/office/officeart/2009/3/layout/RandomtoResultProcess"/>
    <dgm:cxn modelId="{6B416B5D-4F8A-485A-90DE-900BAF14D1B4}" type="presParOf" srcId="{0712DACD-A1D8-4B94-B0ED-296C5B9843D1}" destId="{CE00C6F2-EF9E-4882-9F56-C5172DF23823}" srcOrd="0" destOrd="0" presId="urn:microsoft.com/office/officeart/2009/3/layout/RandomtoResultProcess"/>
    <dgm:cxn modelId="{70737761-AC26-4A2C-9E77-A777015F1A40}" type="presParOf" srcId="{0712DACD-A1D8-4B94-B0ED-296C5B9843D1}" destId="{637F3169-3A64-460B-98F2-C141FE3A2491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CED761-A664-4309-BF95-8EAEAF0D9CEF}" type="doc">
      <dgm:prSet loTypeId="urn:microsoft.com/office/officeart/2005/8/layout/balance1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ED676B0-4222-475C-A11F-70B521BC6784}">
      <dgm:prSet phldrT="[Texto]" custT="1"/>
      <dgm:spPr/>
      <dgm:t>
        <a:bodyPr/>
        <a:lstStyle/>
        <a:p>
          <a:r>
            <a:rPr lang="es-MX" sz="2000" b="1" cap="none" spc="0" dirty="0" smtClean="0">
              <a:ln w="11430"/>
              <a:effectLst/>
            </a:rPr>
            <a:t>Hallazgos</a:t>
          </a:r>
          <a:endParaRPr lang="es-MX" sz="2000" b="1" cap="none" spc="0" dirty="0">
            <a:ln w="11430"/>
            <a:effectLst/>
          </a:endParaRPr>
        </a:p>
      </dgm:t>
    </dgm:pt>
    <dgm:pt modelId="{76799572-B731-44C8-ADF3-17EE6862FA4D}" type="parTrans" cxnId="{003B6C10-C6CB-4EFB-9F21-2E3AB4097853}">
      <dgm:prSet/>
      <dgm:spPr/>
      <dgm:t>
        <a:bodyPr/>
        <a:lstStyle/>
        <a:p>
          <a:endParaRPr lang="es-MX"/>
        </a:p>
      </dgm:t>
    </dgm:pt>
    <dgm:pt modelId="{E87C1C33-8A35-4A9B-97B3-09B4A562E737}" type="sibTrans" cxnId="{003B6C10-C6CB-4EFB-9F21-2E3AB4097853}">
      <dgm:prSet/>
      <dgm:spPr/>
      <dgm:t>
        <a:bodyPr/>
        <a:lstStyle/>
        <a:p>
          <a:endParaRPr lang="es-MX"/>
        </a:p>
      </dgm:t>
    </dgm:pt>
    <dgm:pt modelId="{9CECF164-AA06-4D58-A22C-C213DD460A47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500" dirty="0" smtClean="0">
              <a:solidFill>
                <a:schemeClr val="bg1"/>
              </a:solidFill>
            </a:rPr>
            <a:t>Falta de enfoque al cumplimiento de objetivos</a:t>
          </a:r>
        </a:p>
      </dgm:t>
    </dgm:pt>
    <dgm:pt modelId="{EBE24F62-06AA-4128-969B-65AD5BC4B731}" type="parTrans" cxnId="{3CD00F93-5685-4723-B3EE-6B44F91355B5}">
      <dgm:prSet/>
      <dgm:spPr/>
      <dgm:t>
        <a:bodyPr/>
        <a:lstStyle/>
        <a:p>
          <a:endParaRPr lang="es-MX"/>
        </a:p>
      </dgm:t>
    </dgm:pt>
    <dgm:pt modelId="{0CBC8B23-09EA-49AB-A4B7-CE4C9CC97B77}" type="sibTrans" cxnId="{3CD00F93-5685-4723-B3EE-6B44F91355B5}">
      <dgm:prSet/>
      <dgm:spPr/>
      <dgm:t>
        <a:bodyPr/>
        <a:lstStyle/>
        <a:p>
          <a:endParaRPr lang="es-MX"/>
        </a:p>
      </dgm:t>
    </dgm:pt>
    <dgm:pt modelId="{6B7149B7-90B8-4B10-914A-96D042EDEF5C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500" dirty="0" smtClean="0">
              <a:solidFill>
                <a:schemeClr val="bg1"/>
              </a:solidFill>
            </a:rPr>
            <a:t>Rígido y excesivo marco jurídico</a:t>
          </a:r>
          <a:endParaRPr lang="es-MX" sz="1500" dirty="0">
            <a:solidFill>
              <a:schemeClr val="bg1"/>
            </a:solidFill>
          </a:endParaRPr>
        </a:p>
      </dgm:t>
    </dgm:pt>
    <dgm:pt modelId="{C5A5A3A9-384D-4F72-A541-1E2AB7BA1F8F}" type="parTrans" cxnId="{D6E63912-07DB-4A81-937E-E9F4892A93DD}">
      <dgm:prSet/>
      <dgm:spPr/>
      <dgm:t>
        <a:bodyPr/>
        <a:lstStyle/>
        <a:p>
          <a:endParaRPr lang="es-MX"/>
        </a:p>
      </dgm:t>
    </dgm:pt>
    <dgm:pt modelId="{DC19267A-05B8-40DC-9212-13D592A15389}" type="sibTrans" cxnId="{D6E63912-07DB-4A81-937E-E9F4892A93DD}">
      <dgm:prSet/>
      <dgm:spPr/>
      <dgm:t>
        <a:bodyPr/>
        <a:lstStyle/>
        <a:p>
          <a:endParaRPr lang="es-MX"/>
        </a:p>
      </dgm:t>
    </dgm:pt>
    <dgm:pt modelId="{EB1A1871-E173-4980-8564-5417B9403E5C}">
      <dgm:prSet phldrT="[Texto]" custT="1"/>
      <dgm:spPr/>
      <dgm:t>
        <a:bodyPr/>
        <a:lstStyle/>
        <a:p>
          <a:r>
            <a:rPr lang="es-MX" sz="2000" b="1" cap="none" spc="0" smtClean="0">
              <a:ln w="11430"/>
              <a:effectLst/>
            </a:rPr>
            <a:t>Riesgos</a:t>
          </a:r>
          <a:endParaRPr lang="es-MX" sz="2000" b="1" cap="none" spc="0" dirty="0">
            <a:ln w="11430"/>
            <a:effectLst/>
          </a:endParaRPr>
        </a:p>
      </dgm:t>
    </dgm:pt>
    <dgm:pt modelId="{ED8BB3A4-DA2B-4C32-BE5D-5DF5AEC92FA6}" type="parTrans" cxnId="{E81A9BF3-0ECD-4E1F-9E0B-4CCC54286EF6}">
      <dgm:prSet/>
      <dgm:spPr/>
      <dgm:t>
        <a:bodyPr/>
        <a:lstStyle/>
        <a:p>
          <a:endParaRPr lang="es-MX"/>
        </a:p>
      </dgm:t>
    </dgm:pt>
    <dgm:pt modelId="{8A332B3D-45E1-40A7-9495-1CC0DFFB679A}" type="sibTrans" cxnId="{E81A9BF3-0ECD-4E1F-9E0B-4CCC54286EF6}">
      <dgm:prSet/>
      <dgm:spPr/>
      <dgm:t>
        <a:bodyPr/>
        <a:lstStyle/>
        <a:p>
          <a:endParaRPr lang="es-MX"/>
        </a:p>
      </dgm:t>
    </dgm:pt>
    <dgm:pt modelId="{50C83C01-6BA5-437C-82A5-46988EACCCAF}">
      <dgm:prSet phldrT="[Texto]"/>
      <dgm:spPr/>
      <dgm:t>
        <a:bodyPr/>
        <a:lstStyle/>
        <a:p>
          <a:r>
            <a:rPr lang="es-MX" dirty="0" smtClean="0"/>
            <a:t>Procedimientos basados en el control y no en los resultados</a:t>
          </a:r>
          <a:endParaRPr lang="es-MX" dirty="0"/>
        </a:p>
      </dgm:t>
    </dgm:pt>
    <dgm:pt modelId="{1B9CC2A8-5864-4E36-9048-F3BC958483FB}" type="parTrans" cxnId="{6BB33D49-F95E-4269-B008-A85780E9D63F}">
      <dgm:prSet/>
      <dgm:spPr/>
      <dgm:t>
        <a:bodyPr/>
        <a:lstStyle/>
        <a:p>
          <a:endParaRPr lang="es-MX"/>
        </a:p>
      </dgm:t>
    </dgm:pt>
    <dgm:pt modelId="{7B7A4279-CDAD-49F3-B0C4-426E9DB5E15F}" type="sibTrans" cxnId="{6BB33D49-F95E-4269-B008-A85780E9D63F}">
      <dgm:prSet/>
      <dgm:spPr/>
      <dgm:t>
        <a:bodyPr/>
        <a:lstStyle/>
        <a:p>
          <a:endParaRPr lang="es-MX"/>
        </a:p>
      </dgm:t>
    </dgm:pt>
    <dgm:pt modelId="{7EE73DFD-0F43-4FFD-9B51-D9067DA87350}">
      <dgm:prSet phldrT="[Texto]"/>
      <dgm:spPr/>
      <dgm:t>
        <a:bodyPr/>
        <a:lstStyle/>
        <a:p>
          <a:r>
            <a:rPr lang="es-MX" dirty="0" smtClean="0"/>
            <a:t>Falta de visión estratégica</a:t>
          </a:r>
        </a:p>
      </dgm:t>
    </dgm:pt>
    <dgm:pt modelId="{31C24292-5496-4E08-8091-B7B431EA6E2D}" type="parTrans" cxnId="{5B86E8DA-E9F8-4F58-904D-AB00C2B7BC84}">
      <dgm:prSet/>
      <dgm:spPr/>
      <dgm:t>
        <a:bodyPr/>
        <a:lstStyle/>
        <a:p>
          <a:endParaRPr lang="es-MX"/>
        </a:p>
      </dgm:t>
    </dgm:pt>
    <dgm:pt modelId="{F21768A9-4814-48AB-B194-50C614446AAE}" type="sibTrans" cxnId="{5B86E8DA-E9F8-4F58-904D-AB00C2B7BC84}">
      <dgm:prSet/>
      <dgm:spPr/>
      <dgm:t>
        <a:bodyPr/>
        <a:lstStyle/>
        <a:p>
          <a:endParaRPr lang="es-MX"/>
        </a:p>
      </dgm:t>
    </dgm:pt>
    <dgm:pt modelId="{9BE60487-8AC5-4CD7-B9BD-16135176D42C}">
      <dgm:prSet phldrT="[Texto]"/>
      <dgm:spPr/>
      <dgm:t>
        <a:bodyPr/>
        <a:lstStyle/>
        <a:p>
          <a:r>
            <a:rPr lang="es-MX" dirty="0" smtClean="0"/>
            <a:t>Ineficiencia en el gasto público</a:t>
          </a:r>
        </a:p>
      </dgm:t>
    </dgm:pt>
    <dgm:pt modelId="{05DF570B-2D35-46D4-BAAD-A7F09E9048E8}" type="parTrans" cxnId="{438C9B38-3B9F-4121-8241-B9F2A5E5CB9B}">
      <dgm:prSet/>
      <dgm:spPr/>
      <dgm:t>
        <a:bodyPr/>
        <a:lstStyle/>
        <a:p>
          <a:endParaRPr lang="es-MX"/>
        </a:p>
      </dgm:t>
    </dgm:pt>
    <dgm:pt modelId="{106BDF20-1F3C-4832-A1A6-61CFB1BE36DE}" type="sibTrans" cxnId="{438C9B38-3B9F-4121-8241-B9F2A5E5CB9B}">
      <dgm:prSet/>
      <dgm:spPr/>
      <dgm:t>
        <a:bodyPr/>
        <a:lstStyle/>
        <a:p>
          <a:endParaRPr lang="es-MX"/>
        </a:p>
      </dgm:t>
    </dgm:pt>
    <dgm:pt modelId="{CBC4BAB9-577F-41ED-AAD7-9CBFA194C45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500" dirty="0" smtClean="0">
              <a:solidFill>
                <a:schemeClr val="bg1"/>
              </a:solidFill>
            </a:rPr>
            <a:t>Inadecuada planeación</a:t>
          </a:r>
        </a:p>
      </dgm:t>
    </dgm:pt>
    <dgm:pt modelId="{370F0D0C-BC9D-44E8-AD54-8D86780C9A39}" type="parTrans" cxnId="{AC3ADC36-D705-4127-8AA6-1F85DC03850D}">
      <dgm:prSet/>
      <dgm:spPr/>
      <dgm:t>
        <a:bodyPr/>
        <a:lstStyle/>
        <a:p>
          <a:endParaRPr lang="es-MX"/>
        </a:p>
      </dgm:t>
    </dgm:pt>
    <dgm:pt modelId="{1B4E5EC8-0135-44C5-AE21-ECF5F2916A1C}" type="sibTrans" cxnId="{AC3ADC36-D705-4127-8AA6-1F85DC03850D}">
      <dgm:prSet/>
      <dgm:spPr/>
      <dgm:t>
        <a:bodyPr/>
        <a:lstStyle/>
        <a:p>
          <a:endParaRPr lang="es-MX"/>
        </a:p>
      </dgm:t>
    </dgm:pt>
    <dgm:pt modelId="{9509F597-1EE9-4DA6-8A74-84440D867693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500" dirty="0" smtClean="0">
              <a:solidFill>
                <a:schemeClr val="bg1"/>
              </a:solidFill>
            </a:rPr>
            <a:t>Obsoleto sistema electrónico</a:t>
          </a:r>
        </a:p>
      </dgm:t>
    </dgm:pt>
    <dgm:pt modelId="{0F60E927-76B3-482F-A9DF-C1DCDED555D8}" type="parTrans" cxnId="{80F66698-0626-4AB2-ADEC-B7445BD19C20}">
      <dgm:prSet/>
      <dgm:spPr/>
      <dgm:t>
        <a:bodyPr/>
        <a:lstStyle/>
        <a:p>
          <a:endParaRPr lang="es-MX"/>
        </a:p>
      </dgm:t>
    </dgm:pt>
    <dgm:pt modelId="{6BF0A03E-DF5F-47B4-A589-9E12A4427A19}" type="sibTrans" cxnId="{80F66698-0626-4AB2-ADEC-B7445BD19C20}">
      <dgm:prSet/>
      <dgm:spPr/>
      <dgm:t>
        <a:bodyPr/>
        <a:lstStyle/>
        <a:p>
          <a:endParaRPr lang="es-MX"/>
        </a:p>
      </dgm:t>
    </dgm:pt>
    <dgm:pt modelId="{0BDAE35B-6883-42BF-BB6F-389CEFBC6279}">
      <dgm:prSet phldrT="[Texto]"/>
      <dgm:spPr/>
      <dgm:t>
        <a:bodyPr/>
        <a:lstStyle/>
        <a:p>
          <a:endParaRPr lang="es-MX"/>
        </a:p>
      </dgm:t>
    </dgm:pt>
    <dgm:pt modelId="{FB27EC95-E2D3-4A4F-97DD-928B5784D2EF}" type="parTrans" cxnId="{50034BAE-B2CA-4C65-A131-83CFBE50E5C6}">
      <dgm:prSet/>
      <dgm:spPr/>
      <dgm:t>
        <a:bodyPr/>
        <a:lstStyle/>
        <a:p>
          <a:endParaRPr lang="es-MX"/>
        </a:p>
      </dgm:t>
    </dgm:pt>
    <dgm:pt modelId="{1AA5175F-DE8A-4138-B7DA-7281361BEBFF}" type="sibTrans" cxnId="{50034BAE-B2CA-4C65-A131-83CFBE50E5C6}">
      <dgm:prSet/>
      <dgm:spPr/>
      <dgm:t>
        <a:bodyPr/>
        <a:lstStyle/>
        <a:p>
          <a:endParaRPr lang="es-MX"/>
        </a:p>
      </dgm:t>
    </dgm:pt>
    <dgm:pt modelId="{635DE9A5-7352-41CD-ABF5-27634D1C828D}">
      <dgm:prSet phldrT="[Texto]" custT="1"/>
      <dgm:spPr/>
      <dgm:t>
        <a:bodyPr/>
        <a:lstStyle/>
        <a:p>
          <a:r>
            <a:rPr lang="es-MX" sz="1500" b="0" dirty="0" smtClean="0"/>
            <a:t>Corrupción</a:t>
          </a:r>
        </a:p>
      </dgm:t>
    </dgm:pt>
    <dgm:pt modelId="{DF6AE47B-0438-40C7-B386-C0366CAE6A75}" type="parTrans" cxnId="{3CF075F7-943D-4F86-BBE7-92B3942B11A4}">
      <dgm:prSet/>
      <dgm:spPr/>
      <dgm:t>
        <a:bodyPr/>
        <a:lstStyle/>
        <a:p>
          <a:endParaRPr lang="es-MX"/>
        </a:p>
      </dgm:t>
    </dgm:pt>
    <dgm:pt modelId="{7399282C-C6DB-4D41-A60C-9B3261B27806}" type="sibTrans" cxnId="{3CF075F7-943D-4F86-BBE7-92B3942B11A4}">
      <dgm:prSet/>
      <dgm:spPr/>
      <dgm:t>
        <a:bodyPr/>
        <a:lstStyle/>
        <a:p>
          <a:endParaRPr lang="es-MX"/>
        </a:p>
      </dgm:t>
    </dgm:pt>
    <dgm:pt modelId="{EAD96F37-4BF0-4901-BCBE-750BAD3A886E}">
      <dgm:prSet phldrT="[Texto]"/>
      <dgm:spPr/>
      <dgm:t>
        <a:bodyPr/>
        <a:lstStyle/>
        <a:p>
          <a:endParaRPr lang="es-MX"/>
        </a:p>
      </dgm:t>
    </dgm:pt>
    <dgm:pt modelId="{469097CE-829C-4EAD-85C1-941D1CEF55BD}" type="parTrans" cxnId="{DFEED7FE-63A9-4352-8839-FABD9281A2BF}">
      <dgm:prSet/>
      <dgm:spPr/>
      <dgm:t>
        <a:bodyPr/>
        <a:lstStyle/>
        <a:p>
          <a:endParaRPr lang="es-MX"/>
        </a:p>
      </dgm:t>
    </dgm:pt>
    <dgm:pt modelId="{76ED8DFC-23F1-4005-A171-8692F1CCE5AF}" type="sibTrans" cxnId="{DFEED7FE-63A9-4352-8839-FABD9281A2BF}">
      <dgm:prSet/>
      <dgm:spPr/>
      <dgm:t>
        <a:bodyPr/>
        <a:lstStyle/>
        <a:p>
          <a:endParaRPr lang="es-MX"/>
        </a:p>
      </dgm:t>
    </dgm:pt>
    <dgm:pt modelId="{DCED195C-178D-43BF-AD57-28E3D144EBF4}">
      <dgm:prSet phldrT="[Texto]" custAng="21143473" custScaleX="149819" custLinFactNeighborX="1667" custLinFactNeighborY="43189"/>
      <dgm:spPr/>
      <dgm:t>
        <a:bodyPr/>
        <a:lstStyle/>
        <a:p>
          <a:endParaRPr lang="es-MX"/>
        </a:p>
      </dgm:t>
    </dgm:pt>
    <dgm:pt modelId="{63DD802B-12BC-4861-ADE0-60B8C5C45A92}" type="parTrans" cxnId="{61E0B125-1D77-4C4F-AAD4-4BB969670A8A}">
      <dgm:prSet/>
      <dgm:spPr/>
      <dgm:t>
        <a:bodyPr/>
        <a:lstStyle/>
        <a:p>
          <a:endParaRPr lang="es-MX"/>
        </a:p>
      </dgm:t>
    </dgm:pt>
    <dgm:pt modelId="{B0676D38-1068-4892-AB6F-41A962660A5E}" type="sibTrans" cxnId="{61E0B125-1D77-4C4F-AAD4-4BB969670A8A}">
      <dgm:prSet/>
      <dgm:spPr/>
      <dgm:t>
        <a:bodyPr/>
        <a:lstStyle/>
        <a:p>
          <a:endParaRPr lang="es-MX"/>
        </a:p>
      </dgm:t>
    </dgm:pt>
    <dgm:pt modelId="{BAED489C-B929-4E79-B272-BC5D79B9BCC5}">
      <dgm:prSet phldrT="[Texto]" custAng="21143473" custScaleX="149819" custLinFactNeighborX="1667" custLinFactNeighborY="43189"/>
      <dgm:spPr/>
      <dgm:t>
        <a:bodyPr/>
        <a:lstStyle/>
        <a:p>
          <a:endParaRPr lang="es-MX"/>
        </a:p>
      </dgm:t>
    </dgm:pt>
    <dgm:pt modelId="{5E9CC58F-4E1F-4433-BA0B-6A9644EECCB5}" type="parTrans" cxnId="{8D8236F4-5968-4625-AE99-6602A0711378}">
      <dgm:prSet/>
      <dgm:spPr/>
      <dgm:t>
        <a:bodyPr/>
        <a:lstStyle/>
        <a:p>
          <a:endParaRPr lang="es-MX"/>
        </a:p>
      </dgm:t>
    </dgm:pt>
    <dgm:pt modelId="{DF852029-192C-4997-AEE2-5927B7C992C8}" type="sibTrans" cxnId="{8D8236F4-5968-4625-AE99-6602A0711378}">
      <dgm:prSet/>
      <dgm:spPr/>
      <dgm:t>
        <a:bodyPr/>
        <a:lstStyle/>
        <a:p>
          <a:endParaRPr lang="es-MX"/>
        </a:p>
      </dgm:t>
    </dgm:pt>
    <dgm:pt modelId="{09EC3B13-1014-4560-8B83-831E915C7AA0}" type="pres">
      <dgm:prSet presAssocID="{AFCED761-A664-4309-BF95-8EAEAF0D9CE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D8B9968-931A-4893-A9D7-725F3575011A}" type="pres">
      <dgm:prSet presAssocID="{AFCED761-A664-4309-BF95-8EAEAF0D9CEF}" presName="dummyMaxCanvas" presStyleCnt="0"/>
      <dgm:spPr/>
      <dgm:t>
        <a:bodyPr/>
        <a:lstStyle/>
        <a:p>
          <a:endParaRPr lang="es-MX"/>
        </a:p>
      </dgm:t>
    </dgm:pt>
    <dgm:pt modelId="{20A73E8B-1DCD-4D1E-9E97-5FA038785E0F}" type="pres">
      <dgm:prSet presAssocID="{AFCED761-A664-4309-BF95-8EAEAF0D9CEF}" presName="parentComposite" presStyleCnt="0"/>
      <dgm:spPr/>
      <dgm:t>
        <a:bodyPr/>
        <a:lstStyle/>
        <a:p>
          <a:endParaRPr lang="es-MX"/>
        </a:p>
      </dgm:t>
    </dgm:pt>
    <dgm:pt modelId="{AF931DD2-0FF8-464B-BA08-D4E8AB26778F}" type="pres">
      <dgm:prSet presAssocID="{AFCED761-A664-4309-BF95-8EAEAF0D9CEF}" presName="parent1" presStyleLbl="alignAccFollowNode1" presStyleIdx="0" presStyleCnt="4" custScaleY="37150" custLinFactNeighborX="-47295" custLinFactNeighborY="-29795">
        <dgm:presLayoutVars>
          <dgm:chMax val="4"/>
        </dgm:presLayoutVars>
      </dgm:prSet>
      <dgm:spPr/>
      <dgm:t>
        <a:bodyPr/>
        <a:lstStyle/>
        <a:p>
          <a:endParaRPr lang="es-MX"/>
        </a:p>
      </dgm:t>
    </dgm:pt>
    <dgm:pt modelId="{2986101C-50CB-4111-8BD0-161A5E591541}" type="pres">
      <dgm:prSet presAssocID="{AFCED761-A664-4309-BF95-8EAEAF0D9CEF}" presName="parent2" presStyleLbl="alignAccFollowNode1" presStyleIdx="1" presStyleCnt="4" custScaleY="37150" custLinFactNeighborX="44724" custLinFactNeighborY="-29795">
        <dgm:presLayoutVars>
          <dgm:chMax val="4"/>
        </dgm:presLayoutVars>
      </dgm:prSet>
      <dgm:spPr/>
      <dgm:t>
        <a:bodyPr/>
        <a:lstStyle/>
        <a:p>
          <a:endParaRPr lang="es-MX"/>
        </a:p>
      </dgm:t>
    </dgm:pt>
    <dgm:pt modelId="{9EEEDF30-65C3-4577-A07A-48286FB11822}" type="pres">
      <dgm:prSet presAssocID="{AFCED761-A664-4309-BF95-8EAEAF0D9CEF}" presName="childrenComposite" presStyleCnt="0"/>
      <dgm:spPr/>
      <dgm:t>
        <a:bodyPr/>
        <a:lstStyle/>
        <a:p>
          <a:endParaRPr lang="es-MX"/>
        </a:p>
      </dgm:t>
    </dgm:pt>
    <dgm:pt modelId="{8DC23BBC-A9D0-42FB-8472-DB48ECEA5D38}" type="pres">
      <dgm:prSet presAssocID="{AFCED761-A664-4309-BF95-8EAEAF0D9CEF}" presName="dummyMaxCanvas_ChildArea" presStyleCnt="0"/>
      <dgm:spPr/>
      <dgm:t>
        <a:bodyPr/>
        <a:lstStyle/>
        <a:p>
          <a:endParaRPr lang="es-MX"/>
        </a:p>
      </dgm:t>
    </dgm:pt>
    <dgm:pt modelId="{4F4AC4D8-EAB4-497A-9F3E-3D70CB49EEE8}" type="pres">
      <dgm:prSet presAssocID="{AFCED761-A664-4309-BF95-8EAEAF0D9CEF}" presName="fulcrum" presStyleLbl="alignAccFollowNode1" presStyleIdx="2" presStyleCnt="4" custScaleY="58685" custLinFactNeighborY="20658"/>
      <dgm:spPr/>
      <dgm:t>
        <a:bodyPr/>
        <a:lstStyle/>
        <a:p>
          <a:endParaRPr lang="es-MX"/>
        </a:p>
      </dgm:t>
    </dgm:pt>
    <dgm:pt modelId="{91681EE8-7DF3-41F9-9E92-13931BA952B7}" type="pres">
      <dgm:prSet presAssocID="{AFCED761-A664-4309-BF95-8EAEAF0D9CEF}" presName="balance_44" presStyleLbl="alignAccFollowNode1" presStyleIdx="3" presStyleCnt="4" custAng="21143473" custScaleX="126937" custScaleY="45267" custLinFactY="23980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A00291-1496-49C6-9425-3D3125B2A75C}" type="pres">
      <dgm:prSet presAssocID="{AFCED761-A664-4309-BF95-8EAEAF0D9CEF}" presName="right_44_1" presStyleLbl="node1" presStyleIdx="0" presStyleCnt="8" custAng="21143473" custScaleX="149819" custLinFactNeighborX="1667" custLinFactNeighborY="431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245C4B-447D-4D3E-9B5B-0AB332356849}" type="pres">
      <dgm:prSet presAssocID="{AFCED761-A664-4309-BF95-8EAEAF0D9CEF}" presName="right_44_2" presStyleLbl="node1" presStyleIdx="1" presStyleCnt="8" custAng="21143473" custScaleX="149819" custLinFactNeighborX="1667" custLinFactNeighborY="431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4ED027-5FDE-499E-8074-3C4FD1E566EB}" type="pres">
      <dgm:prSet presAssocID="{AFCED761-A664-4309-BF95-8EAEAF0D9CEF}" presName="right_44_3" presStyleLbl="node1" presStyleIdx="2" presStyleCnt="8" custAng="21143473" custScaleX="149819" custLinFactNeighborX="1667" custLinFactNeighborY="431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45EF2C-4E01-407C-9370-67EBECBEC2E3}" type="pres">
      <dgm:prSet presAssocID="{AFCED761-A664-4309-BF95-8EAEAF0D9CEF}" presName="right_44_4" presStyleLbl="node1" presStyleIdx="3" presStyleCnt="8" custAng="21143473" custScaleX="149819" custLinFactNeighborX="1667" custLinFactNeighborY="431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944C80-6B43-43F8-AE50-0233D59850FD}" type="pres">
      <dgm:prSet presAssocID="{AFCED761-A664-4309-BF95-8EAEAF0D9CEF}" presName="left_44_1" presStyleLbl="node1" presStyleIdx="4" presStyleCnt="8" custAng="21143473" custScaleX="149819" custLinFactNeighborX="-6471" custLinFactNeighborY="9929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D5D85D-FF49-4858-9BF0-CCEF1886DA3C}" type="pres">
      <dgm:prSet presAssocID="{AFCED761-A664-4309-BF95-8EAEAF0D9CEF}" presName="left_44_2" presStyleLbl="node1" presStyleIdx="5" presStyleCnt="8" custAng="21143473" custScaleX="149819" custScaleY="41585" custLinFactY="28268" custLinFactNeighborX="-14010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B16D07-1D4F-418E-8256-4C27643F55F2}" type="pres">
      <dgm:prSet presAssocID="{AFCED761-A664-4309-BF95-8EAEAF0D9CEF}" presName="left_44_3" presStyleLbl="node1" presStyleIdx="6" presStyleCnt="8" custAng="21143473" custScaleX="149819" custScaleY="71780" custLinFactY="60310" custLinFactNeighborX="-15964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ECEC5A-346E-468F-8006-75CF671CD120}" type="pres">
      <dgm:prSet presAssocID="{AFCED761-A664-4309-BF95-8EAEAF0D9CEF}" presName="left_44_4" presStyleLbl="node1" presStyleIdx="7" presStyleCnt="8" custAng="21143473" custScaleX="149819" custScaleY="50582" custLinFactY="87392" custLinFactNeighborX="-17681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D8236F4-5968-4625-AE99-6602A0711378}" srcId="{AFCED761-A664-4309-BF95-8EAEAF0D9CEF}" destId="{BAED489C-B929-4E79-B272-BC5D79B9BCC5}" srcOrd="3" destOrd="0" parTransId="{5E9CC58F-4E1F-4433-BA0B-6A9644EECCB5}" sibTransId="{DF852029-192C-4997-AEE2-5927B7C992C8}"/>
    <dgm:cxn modelId="{AF7C2E08-50EF-49C0-A0D8-988472CDC496}" type="presOf" srcId="{6B7149B7-90B8-4B10-914A-96D042EDEF5C}" destId="{C0D5D85D-FF49-4858-9BF0-CCEF1886DA3C}" srcOrd="0" destOrd="0" presId="urn:microsoft.com/office/officeart/2005/8/layout/balance1"/>
    <dgm:cxn modelId="{2E3D2E87-35D1-4B8B-A6C9-63654BBDB42B}" type="presOf" srcId="{EB1A1871-E173-4980-8564-5417B9403E5C}" destId="{2986101C-50CB-4111-8BD0-161A5E591541}" srcOrd="0" destOrd="0" presId="urn:microsoft.com/office/officeart/2005/8/layout/balance1"/>
    <dgm:cxn modelId="{14DA9643-CD66-4AD8-993C-309CD47506D3}" type="presOf" srcId="{50C83C01-6BA5-437C-82A5-46988EACCCAF}" destId="{ABA00291-1496-49C6-9425-3D3125B2A75C}" srcOrd="0" destOrd="0" presId="urn:microsoft.com/office/officeart/2005/8/layout/balance1"/>
    <dgm:cxn modelId="{2F1ECBF0-7C46-4837-8466-1CE66165C7EF}" type="presOf" srcId="{CBC4BAB9-577F-41ED-AAD7-9CBFA194C455}" destId="{FBB16D07-1D4F-418E-8256-4C27643F55F2}" srcOrd="0" destOrd="0" presId="urn:microsoft.com/office/officeart/2005/8/layout/balance1"/>
    <dgm:cxn modelId="{D6E63912-07DB-4A81-937E-E9F4892A93DD}" srcId="{2ED676B0-4222-475C-A11F-70B521BC6784}" destId="{6B7149B7-90B8-4B10-914A-96D042EDEF5C}" srcOrd="1" destOrd="0" parTransId="{C5A5A3A9-384D-4F72-A541-1E2AB7BA1F8F}" sibTransId="{DC19267A-05B8-40DC-9212-13D592A15389}"/>
    <dgm:cxn modelId="{7D87C02B-8ED4-4D57-9353-B781EB1DA5FD}" type="presOf" srcId="{9509F597-1EE9-4DA6-8A74-84440D867693}" destId="{10ECEC5A-346E-468F-8006-75CF671CD120}" srcOrd="0" destOrd="0" presId="urn:microsoft.com/office/officeart/2005/8/layout/balance1"/>
    <dgm:cxn modelId="{45922A71-667B-4183-83C8-2E45ADF84CCA}" type="presOf" srcId="{635DE9A5-7352-41CD-ABF5-27634D1C828D}" destId="{E645EF2C-4E01-407C-9370-67EBECBEC2E3}" srcOrd="0" destOrd="0" presId="urn:microsoft.com/office/officeart/2005/8/layout/balance1"/>
    <dgm:cxn modelId="{61E0B125-1D77-4C4F-AAD4-4BB969670A8A}" srcId="{AFCED761-A664-4309-BF95-8EAEAF0D9CEF}" destId="{DCED195C-178D-43BF-AD57-28E3D144EBF4}" srcOrd="2" destOrd="0" parTransId="{63DD802B-12BC-4861-ADE0-60B8C5C45A92}" sibTransId="{B0676D38-1068-4892-AB6F-41A962660A5E}"/>
    <dgm:cxn modelId="{DDD21B36-BB1F-4EC3-98F9-60F8E66A49C5}" type="presOf" srcId="{AFCED761-A664-4309-BF95-8EAEAF0D9CEF}" destId="{09EC3B13-1014-4560-8B83-831E915C7AA0}" srcOrd="0" destOrd="0" presId="urn:microsoft.com/office/officeart/2005/8/layout/balance1"/>
    <dgm:cxn modelId="{AC3ADC36-D705-4127-8AA6-1F85DC03850D}" srcId="{2ED676B0-4222-475C-A11F-70B521BC6784}" destId="{CBC4BAB9-577F-41ED-AAD7-9CBFA194C455}" srcOrd="2" destOrd="0" parTransId="{370F0D0C-BC9D-44E8-AD54-8D86780C9A39}" sibTransId="{1B4E5EC8-0135-44C5-AE21-ECF5F2916A1C}"/>
    <dgm:cxn modelId="{D579E034-F4A3-4382-BFA9-0F95E8DBBB66}" type="presOf" srcId="{9CECF164-AA06-4D58-A22C-C213DD460A47}" destId="{C2944C80-6B43-43F8-AE50-0233D59850FD}" srcOrd="0" destOrd="0" presId="urn:microsoft.com/office/officeart/2005/8/layout/balance1"/>
    <dgm:cxn modelId="{9EE632F9-6109-41A2-ABCA-0337FEFF2A9F}" type="presOf" srcId="{7EE73DFD-0F43-4FFD-9B51-D9067DA87350}" destId="{04245C4B-447D-4D3E-9B5B-0AB332356849}" srcOrd="0" destOrd="0" presId="urn:microsoft.com/office/officeart/2005/8/layout/balance1"/>
    <dgm:cxn modelId="{3CF075F7-943D-4F86-BBE7-92B3942B11A4}" srcId="{EB1A1871-E173-4980-8564-5417B9403E5C}" destId="{635DE9A5-7352-41CD-ABF5-27634D1C828D}" srcOrd="3" destOrd="0" parTransId="{DF6AE47B-0438-40C7-B386-C0366CAE6A75}" sibTransId="{7399282C-C6DB-4D41-A60C-9B3261B27806}"/>
    <dgm:cxn modelId="{324D59A4-1181-4A72-93DF-58E832603858}" type="presOf" srcId="{2ED676B0-4222-475C-A11F-70B521BC6784}" destId="{AF931DD2-0FF8-464B-BA08-D4E8AB26778F}" srcOrd="0" destOrd="0" presId="urn:microsoft.com/office/officeart/2005/8/layout/balance1"/>
    <dgm:cxn modelId="{DFEED7FE-63A9-4352-8839-FABD9281A2BF}" srcId="{2ED676B0-4222-475C-A11F-70B521BC6784}" destId="{EAD96F37-4BF0-4901-BCBE-750BAD3A886E}" srcOrd="5" destOrd="0" parTransId="{469097CE-829C-4EAD-85C1-941D1CEF55BD}" sibTransId="{76ED8DFC-23F1-4005-A171-8692F1CCE5AF}"/>
    <dgm:cxn modelId="{6BB33D49-F95E-4269-B008-A85780E9D63F}" srcId="{EB1A1871-E173-4980-8564-5417B9403E5C}" destId="{50C83C01-6BA5-437C-82A5-46988EACCCAF}" srcOrd="0" destOrd="0" parTransId="{1B9CC2A8-5864-4E36-9048-F3BC958483FB}" sibTransId="{7B7A4279-CDAD-49F3-B0C4-426E9DB5E15F}"/>
    <dgm:cxn modelId="{438C9B38-3B9F-4121-8241-B9F2A5E5CB9B}" srcId="{EB1A1871-E173-4980-8564-5417B9403E5C}" destId="{9BE60487-8AC5-4CD7-B9BD-16135176D42C}" srcOrd="2" destOrd="0" parTransId="{05DF570B-2D35-46D4-BAAD-A7F09E9048E8}" sibTransId="{106BDF20-1F3C-4832-A1A6-61CFB1BE36DE}"/>
    <dgm:cxn modelId="{E81A9BF3-0ECD-4E1F-9E0B-4CCC54286EF6}" srcId="{AFCED761-A664-4309-BF95-8EAEAF0D9CEF}" destId="{EB1A1871-E173-4980-8564-5417B9403E5C}" srcOrd="1" destOrd="0" parTransId="{ED8BB3A4-DA2B-4C32-BE5D-5DF5AEC92FA6}" sibTransId="{8A332B3D-45E1-40A7-9495-1CC0DFFB679A}"/>
    <dgm:cxn modelId="{8CE786ED-5384-4759-835C-BDCAE2E3A90D}" type="presOf" srcId="{9BE60487-8AC5-4CD7-B9BD-16135176D42C}" destId="{CC4ED027-5FDE-499E-8074-3C4FD1E566EB}" srcOrd="0" destOrd="0" presId="urn:microsoft.com/office/officeart/2005/8/layout/balance1"/>
    <dgm:cxn modelId="{5B86E8DA-E9F8-4F58-904D-AB00C2B7BC84}" srcId="{EB1A1871-E173-4980-8564-5417B9403E5C}" destId="{7EE73DFD-0F43-4FFD-9B51-D9067DA87350}" srcOrd="1" destOrd="0" parTransId="{31C24292-5496-4E08-8091-B7B431EA6E2D}" sibTransId="{F21768A9-4814-48AB-B194-50C614446AAE}"/>
    <dgm:cxn modelId="{003B6C10-C6CB-4EFB-9F21-2E3AB4097853}" srcId="{AFCED761-A664-4309-BF95-8EAEAF0D9CEF}" destId="{2ED676B0-4222-475C-A11F-70B521BC6784}" srcOrd="0" destOrd="0" parTransId="{76799572-B731-44C8-ADF3-17EE6862FA4D}" sibTransId="{E87C1C33-8A35-4A9B-97B3-09B4A562E737}"/>
    <dgm:cxn modelId="{80F66698-0626-4AB2-ADEC-B7445BD19C20}" srcId="{2ED676B0-4222-475C-A11F-70B521BC6784}" destId="{9509F597-1EE9-4DA6-8A74-84440D867693}" srcOrd="3" destOrd="0" parTransId="{0F60E927-76B3-482F-A9DF-C1DCDED555D8}" sibTransId="{6BF0A03E-DF5F-47B4-A589-9E12A4427A19}"/>
    <dgm:cxn modelId="{3CD00F93-5685-4723-B3EE-6B44F91355B5}" srcId="{2ED676B0-4222-475C-A11F-70B521BC6784}" destId="{9CECF164-AA06-4D58-A22C-C213DD460A47}" srcOrd="0" destOrd="0" parTransId="{EBE24F62-06AA-4128-969B-65AD5BC4B731}" sibTransId="{0CBC8B23-09EA-49AB-A4B7-CE4C9CC97B77}"/>
    <dgm:cxn modelId="{50034BAE-B2CA-4C65-A131-83CFBE50E5C6}" srcId="{2ED676B0-4222-475C-A11F-70B521BC6784}" destId="{0BDAE35B-6883-42BF-BB6F-389CEFBC6279}" srcOrd="4" destOrd="0" parTransId="{FB27EC95-E2D3-4A4F-97DD-928B5784D2EF}" sibTransId="{1AA5175F-DE8A-4138-B7DA-7281361BEBFF}"/>
    <dgm:cxn modelId="{073A55F9-D5E0-4A5F-A5FB-826F0055D3E2}" type="presParOf" srcId="{09EC3B13-1014-4560-8B83-831E915C7AA0}" destId="{6D8B9968-931A-4893-A9D7-725F3575011A}" srcOrd="0" destOrd="0" presId="urn:microsoft.com/office/officeart/2005/8/layout/balance1"/>
    <dgm:cxn modelId="{3E2F21B6-3314-479B-A794-683A603D1689}" type="presParOf" srcId="{09EC3B13-1014-4560-8B83-831E915C7AA0}" destId="{20A73E8B-1DCD-4D1E-9E97-5FA038785E0F}" srcOrd="1" destOrd="0" presId="urn:microsoft.com/office/officeart/2005/8/layout/balance1"/>
    <dgm:cxn modelId="{28196BD1-B36E-4C93-952A-CD411C13AF7C}" type="presParOf" srcId="{20A73E8B-1DCD-4D1E-9E97-5FA038785E0F}" destId="{AF931DD2-0FF8-464B-BA08-D4E8AB26778F}" srcOrd="0" destOrd="0" presId="urn:microsoft.com/office/officeart/2005/8/layout/balance1"/>
    <dgm:cxn modelId="{BA2A6396-4506-44FC-86DC-0FF49F016640}" type="presParOf" srcId="{20A73E8B-1DCD-4D1E-9E97-5FA038785E0F}" destId="{2986101C-50CB-4111-8BD0-161A5E591541}" srcOrd="1" destOrd="0" presId="urn:microsoft.com/office/officeart/2005/8/layout/balance1"/>
    <dgm:cxn modelId="{079BB27A-D0A9-4494-ABB6-4648F8642511}" type="presParOf" srcId="{09EC3B13-1014-4560-8B83-831E915C7AA0}" destId="{9EEEDF30-65C3-4577-A07A-48286FB11822}" srcOrd="2" destOrd="0" presId="urn:microsoft.com/office/officeart/2005/8/layout/balance1"/>
    <dgm:cxn modelId="{ADDB1A72-816B-451D-8390-9960C90BD8D3}" type="presParOf" srcId="{9EEEDF30-65C3-4577-A07A-48286FB11822}" destId="{8DC23BBC-A9D0-42FB-8472-DB48ECEA5D38}" srcOrd="0" destOrd="0" presId="urn:microsoft.com/office/officeart/2005/8/layout/balance1"/>
    <dgm:cxn modelId="{D8453554-197D-4F30-8525-BC950945CE65}" type="presParOf" srcId="{9EEEDF30-65C3-4577-A07A-48286FB11822}" destId="{4F4AC4D8-EAB4-497A-9F3E-3D70CB49EEE8}" srcOrd="1" destOrd="0" presId="urn:microsoft.com/office/officeart/2005/8/layout/balance1"/>
    <dgm:cxn modelId="{1A7E9DF4-4379-4800-802A-9468E1BCE7E6}" type="presParOf" srcId="{9EEEDF30-65C3-4577-A07A-48286FB11822}" destId="{91681EE8-7DF3-41F9-9E92-13931BA952B7}" srcOrd="2" destOrd="0" presId="urn:microsoft.com/office/officeart/2005/8/layout/balance1"/>
    <dgm:cxn modelId="{BFE48010-F31F-4E38-8D29-C02512052893}" type="presParOf" srcId="{9EEEDF30-65C3-4577-A07A-48286FB11822}" destId="{ABA00291-1496-49C6-9425-3D3125B2A75C}" srcOrd="3" destOrd="0" presId="urn:microsoft.com/office/officeart/2005/8/layout/balance1"/>
    <dgm:cxn modelId="{ED1EA32E-E915-42CF-92BB-01204F08D31F}" type="presParOf" srcId="{9EEEDF30-65C3-4577-A07A-48286FB11822}" destId="{04245C4B-447D-4D3E-9B5B-0AB332356849}" srcOrd="4" destOrd="0" presId="urn:microsoft.com/office/officeart/2005/8/layout/balance1"/>
    <dgm:cxn modelId="{ADBE619F-C1CA-4279-9A97-BC1DF3914040}" type="presParOf" srcId="{9EEEDF30-65C3-4577-A07A-48286FB11822}" destId="{CC4ED027-5FDE-499E-8074-3C4FD1E566EB}" srcOrd="5" destOrd="0" presId="urn:microsoft.com/office/officeart/2005/8/layout/balance1"/>
    <dgm:cxn modelId="{57F26759-2D76-40D8-9C88-0FD987C5514D}" type="presParOf" srcId="{9EEEDF30-65C3-4577-A07A-48286FB11822}" destId="{E645EF2C-4E01-407C-9370-67EBECBEC2E3}" srcOrd="6" destOrd="0" presId="urn:microsoft.com/office/officeart/2005/8/layout/balance1"/>
    <dgm:cxn modelId="{6C74C66B-6180-4BAA-9F40-CCA330764A75}" type="presParOf" srcId="{9EEEDF30-65C3-4577-A07A-48286FB11822}" destId="{C2944C80-6B43-43F8-AE50-0233D59850FD}" srcOrd="7" destOrd="0" presId="urn:microsoft.com/office/officeart/2005/8/layout/balance1"/>
    <dgm:cxn modelId="{A109D905-5522-40BF-A7D7-BA43C91B563A}" type="presParOf" srcId="{9EEEDF30-65C3-4577-A07A-48286FB11822}" destId="{C0D5D85D-FF49-4858-9BF0-CCEF1886DA3C}" srcOrd="8" destOrd="0" presId="urn:microsoft.com/office/officeart/2005/8/layout/balance1"/>
    <dgm:cxn modelId="{78D27B50-107B-41FB-A38E-80B45B11055B}" type="presParOf" srcId="{9EEEDF30-65C3-4577-A07A-48286FB11822}" destId="{FBB16D07-1D4F-418E-8256-4C27643F55F2}" srcOrd="9" destOrd="0" presId="urn:microsoft.com/office/officeart/2005/8/layout/balance1"/>
    <dgm:cxn modelId="{56343E6C-AAA3-4455-8E25-50611C345530}" type="presParOf" srcId="{9EEEDF30-65C3-4577-A07A-48286FB11822}" destId="{10ECEC5A-346E-468F-8006-75CF671CD120}" srcOrd="10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ADB82-7964-4EAB-B465-D0071944B465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CC1B468-32B2-42DC-9E5A-79291348B8D4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adquisiciones, arrendamientos y servicios </a:t>
          </a:r>
          <a:endParaRPr lang="es-MX" dirty="0"/>
        </a:p>
      </dgm:t>
    </dgm:pt>
    <dgm:pt modelId="{F882A137-0CD3-4681-AF21-D385673C02D1}" type="parTrans" cxnId="{168671C2-6296-4096-8F1A-25E42F954984}">
      <dgm:prSet/>
      <dgm:spPr/>
      <dgm:t>
        <a:bodyPr/>
        <a:lstStyle/>
        <a:p>
          <a:endParaRPr lang="es-MX"/>
        </a:p>
      </dgm:t>
    </dgm:pt>
    <dgm:pt modelId="{DDD9ED57-8608-442D-ACF2-265EB7044E82}" type="sibTrans" cxnId="{168671C2-6296-4096-8F1A-25E42F954984}">
      <dgm:prSet/>
      <dgm:spPr/>
      <dgm:t>
        <a:bodyPr/>
        <a:lstStyle/>
        <a:p>
          <a:endParaRPr lang="es-MX"/>
        </a:p>
      </dgm:t>
    </dgm:pt>
    <dgm:pt modelId="{F8E1DFAF-92D8-48BA-A3E7-98C2F784A552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 Se aplica sólo si no es posible utilizar los otros criterios de evaluación</a:t>
          </a:r>
          <a:endParaRPr lang="es-MX" sz="1600" dirty="0"/>
        </a:p>
      </dgm:t>
    </dgm:pt>
    <dgm:pt modelId="{0960058D-1A0A-4D40-BBB7-20F220B26D49}" type="parTrans" cxnId="{87A927A8-80AA-4356-8C77-B5FC4A862216}">
      <dgm:prSet/>
      <dgm:spPr/>
      <dgm:t>
        <a:bodyPr/>
        <a:lstStyle/>
        <a:p>
          <a:endParaRPr lang="es-MX"/>
        </a:p>
      </dgm:t>
    </dgm:pt>
    <dgm:pt modelId="{81D2563A-2FAC-4BA8-908A-7D1BB7CC3151}" type="sibTrans" cxnId="{87A927A8-80AA-4356-8C77-B5FC4A862216}">
      <dgm:prSet/>
      <dgm:spPr/>
      <dgm:t>
        <a:bodyPr/>
        <a:lstStyle/>
        <a:p>
          <a:endParaRPr lang="es-MX"/>
        </a:p>
      </dgm:t>
    </dgm:pt>
    <dgm:pt modelId="{083EADF2-00D0-41B3-AAC1-72FA3C0BF88F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obras públicas y servicios relacionados con las mismas</a:t>
          </a:r>
          <a:endParaRPr lang="es-MX" dirty="0"/>
        </a:p>
      </dgm:t>
    </dgm:pt>
    <dgm:pt modelId="{84AF4565-3D82-45DF-BEFE-4686764A96DF}" type="parTrans" cxnId="{A7F85BFA-2B31-44D0-8A44-7C3389B75922}">
      <dgm:prSet/>
      <dgm:spPr/>
      <dgm:t>
        <a:bodyPr/>
        <a:lstStyle/>
        <a:p>
          <a:endParaRPr lang="es-MX"/>
        </a:p>
      </dgm:t>
    </dgm:pt>
    <dgm:pt modelId="{BD892490-DC87-4456-A9E3-FC5DBCDD079E}" type="sibTrans" cxnId="{A7F85BFA-2B31-44D0-8A44-7C3389B75922}">
      <dgm:prSet/>
      <dgm:spPr/>
      <dgm:t>
        <a:bodyPr/>
        <a:lstStyle/>
        <a:p>
          <a:endParaRPr lang="es-MX"/>
        </a:p>
      </dgm:t>
    </dgm:pt>
    <dgm:pt modelId="{1B0FDDA5-FEC3-4CFA-B944-0796784FA2E8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Se debe justificar la conveniencia de aplicar el criterio.</a:t>
          </a:r>
          <a:endParaRPr lang="es-MX" sz="1600" dirty="0">
            <a:latin typeface="Arial" panose="020B0604020202020204" pitchFamily="34" charset="0"/>
            <a:ea typeface="MS UI Gothic" pitchFamily="34" charset="-128"/>
            <a:cs typeface="Arial" panose="020B0604020202020204" pitchFamily="34" charset="0"/>
          </a:endParaRPr>
        </a:p>
      </dgm:t>
    </dgm:pt>
    <dgm:pt modelId="{8E91A906-FDA3-478D-90C8-751261B27F9A}" type="parTrans" cxnId="{9853DB03-187F-4A21-A2B4-83175299F391}">
      <dgm:prSet/>
      <dgm:spPr/>
      <dgm:t>
        <a:bodyPr/>
        <a:lstStyle/>
        <a:p>
          <a:endParaRPr lang="es-MX"/>
        </a:p>
      </dgm:t>
    </dgm:pt>
    <dgm:pt modelId="{F02028F1-D28E-416A-94DB-AF21FD1CF421}" type="sibTrans" cxnId="{9853DB03-187F-4A21-A2B4-83175299F391}">
      <dgm:prSet/>
      <dgm:spPr/>
      <dgm:t>
        <a:bodyPr/>
        <a:lstStyle/>
        <a:p>
          <a:endParaRPr lang="es-MX"/>
        </a:p>
      </dgm:t>
    </dgm:pt>
    <dgm:pt modelId="{728881F8-C264-483C-BAEF-0C3E50C29003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 Para bienes o servicios estandarizados</a:t>
          </a:r>
        </a:p>
      </dgm:t>
    </dgm:pt>
    <dgm:pt modelId="{E30B8C6B-FEAA-4F1A-B514-DD30412C766C}" type="parTrans" cxnId="{95DCBD36-6932-4A1C-9638-CBBB8F2CFC8C}">
      <dgm:prSet/>
      <dgm:spPr/>
      <dgm:t>
        <a:bodyPr/>
        <a:lstStyle/>
        <a:p>
          <a:endParaRPr lang="es-MX"/>
        </a:p>
      </dgm:t>
    </dgm:pt>
    <dgm:pt modelId="{4B127256-1247-4455-AFE0-B00A0E1B4157}" type="sibTrans" cxnId="{95DCBD36-6932-4A1C-9638-CBBB8F2CFC8C}">
      <dgm:prSet/>
      <dgm:spPr/>
      <dgm:t>
        <a:bodyPr/>
        <a:lstStyle/>
        <a:p>
          <a:endParaRPr lang="es-MX"/>
        </a:p>
      </dgm:t>
    </dgm:pt>
    <dgm:pt modelId="{5A1A6E4D-6AB8-4865-A197-6CB038B24DF5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 No se requiere vincular las condiciones del licitante con las características del bien o servicio.</a:t>
          </a:r>
        </a:p>
      </dgm:t>
    </dgm:pt>
    <dgm:pt modelId="{9C81F936-8949-4C02-85E8-5DAC81AC9DF1}" type="parTrans" cxnId="{561A5264-995F-4663-8F6D-9A8700DB5724}">
      <dgm:prSet/>
      <dgm:spPr/>
      <dgm:t>
        <a:bodyPr/>
        <a:lstStyle/>
        <a:p>
          <a:endParaRPr lang="es-MX"/>
        </a:p>
      </dgm:t>
    </dgm:pt>
    <dgm:pt modelId="{7DDA9D8C-8AB6-4AC9-A206-13DBF36FEA2E}" type="sibTrans" cxnId="{561A5264-995F-4663-8F6D-9A8700DB5724}">
      <dgm:prSet/>
      <dgm:spPr/>
      <dgm:t>
        <a:bodyPr/>
        <a:lstStyle/>
        <a:p>
          <a:endParaRPr lang="es-MX"/>
        </a:p>
      </dgm:t>
    </dgm:pt>
    <dgm:pt modelId="{F9F4E29C-EC58-4253-8D58-520CE4BEBF23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 El factor preponderante a considerar para la adjudicación del contrato, es el precio más bajo.</a:t>
          </a:r>
        </a:p>
      </dgm:t>
    </dgm:pt>
    <dgm:pt modelId="{FCF178F0-814F-4355-94D0-1F10C0B80668}" type="parTrans" cxnId="{5FA06C2E-883E-4675-A1AD-FB9B5399BDF9}">
      <dgm:prSet/>
      <dgm:spPr/>
      <dgm:t>
        <a:bodyPr/>
        <a:lstStyle/>
        <a:p>
          <a:endParaRPr lang="es-MX"/>
        </a:p>
      </dgm:t>
    </dgm:pt>
    <dgm:pt modelId="{FBB38876-5B76-4F05-A33C-2159E3BBBB30}" type="sibTrans" cxnId="{5FA06C2E-883E-4675-A1AD-FB9B5399BDF9}">
      <dgm:prSet/>
      <dgm:spPr/>
      <dgm:t>
        <a:bodyPr/>
        <a:lstStyle/>
        <a:p>
          <a:endParaRPr lang="es-MX"/>
        </a:p>
      </dgm:t>
    </dgm:pt>
    <dgm:pt modelId="{CB6BAD3E-41E0-4C93-9831-2B5815A63BA4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Se puede aplicar en instituciones públicas que contraten ocasionalmente y no cuenten con áreas especializadas en obra.</a:t>
          </a:r>
          <a:endParaRPr lang="es-MX" sz="1600" dirty="0">
            <a:latin typeface="Arial" panose="020B0604020202020204" pitchFamily="34" charset="0"/>
            <a:ea typeface="MS UI Gothic" pitchFamily="34" charset="-128"/>
            <a:cs typeface="Arial" panose="020B0604020202020204" pitchFamily="34" charset="0"/>
          </a:endParaRPr>
        </a:p>
      </dgm:t>
    </dgm:pt>
    <dgm:pt modelId="{C2AD1D7F-7E60-4833-A94D-E6549C9A4861}" type="parTrans" cxnId="{D430E520-56F7-4E69-95F7-37E219BF1202}">
      <dgm:prSet/>
      <dgm:spPr/>
      <dgm:t>
        <a:bodyPr/>
        <a:lstStyle/>
        <a:p>
          <a:endParaRPr lang="es-MX"/>
        </a:p>
      </dgm:t>
    </dgm:pt>
    <dgm:pt modelId="{49C4AE72-6B8F-48F9-802A-B319408950BC}" type="sibTrans" cxnId="{D430E520-56F7-4E69-95F7-37E219BF1202}">
      <dgm:prSet/>
      <dgm:spPr/>
      <dgm:t>
        <a:bodyPr/>
        <a:lstStyle/>
        <a:p>
          <a:endParaRPr lang="es-MX"/>
        </a:p>
      </dgm:t>
    </dgm:pt>
    <dgm:pt modelId="{728D4EAB-4CF8-4204-A1E7-BFF1820C2337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Se puede aplicar en contrataciones cuyo monto no exceda de 200 millones de pesos aproximadamente. </a:t>
          </a:r>
          <a:endParaRPr lang="es-MX" sz="1600" dirty="0">
            <a:latin typeface="Arial" panose="020B0604020202020204" pitchFamily="34" charset="0"/>
            <a:ea typeface="MS UI Gothic" pitchFamily="34" charset="-128"/>
            <a:cs typeface="Arial" panose="020B0604020202020204" pitchFamily="34" charset="0"/>
          </a:endParaRPr>
        </a:p>
      </dgm:t>
    </dgm:pt>
    <dgm:pt modelId="{296CAFD3-43A2-4095-A69B-7FB2891357D3}" type="parTrans" cxnId="{7BC2B625-EA90-419F-B046-82E4A1E48EEF}">
      <dgm:prSet/>
      <dgm:spPr/>
      <dgm:t>
        <a:bodyPr/>
        <a:lstStyle/>
        <a:p>
          <a:endParaRPr lang="es-MX"/>
        </a:p>
      </dgm:t>
    </dgm:pt>
    <dgm:pt modelId="{4AFB08D7-B091-4198-9229-FAF34C9CCCC6}" type="sibTrans" cxnId="{7BC2B625-EA90-419F-B046-82E4A1E48EEF}">
      <dgm:prSet/>
      <dgm:spPr/>
      <dgm:t>
        <a:bodyPr/>
        <a:lstStyle/>
        <a:p>
          <a:endParaRPr lang="es-MX"/>
        </a:p>
      </dgm:t>
    </dgm:pt>
    <dgm:pt modelId="{6389836F-8E98-4E56-B2F4-ED50D84FDE0E}" type="pres">
      <dgm:prSet presAssocID="{A75ADB82-7964-4EAB-B465-D0071944B4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E0B6EC-43A2-49AE-B78C-F80245920489}" type="pres">
      <dgm:prSet presAssocID="{2CC1B468-32B2-42DC-9E5A-79291348B8D4}" presName="parentLin" presStyleCnt="0"/>
      <dgm:spPr/>
    </dgm:pt>
    <dgm:pt modelId="{6CFB8FC3-794B-4B1B-8E89-04C3EE3C1B6B}" type="pres">
      <dgm:prSet presAssocID="{2CC1B468-32B2-42DC-9E5A-79291348B8D4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4E83AC6F-F587-49FE-893B-8A7702FC4EF3}" type="pres">
      <dgm:prSet presAssocID="{2CC1B468-32B2-42DC-9E5A-79291348B8D4}" presName="parentText" presStyleLbl="node1" presStyleIdx="0" presStyleCnt="2" custLinFactNeighborX="-10840" custLinFactNeighborY="1857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5180BE-4FD6-49BC-BDB3-41086A2B4540}" type="pres">
      <dgm:prSet presAssocID="{2CC1B468-32B2-42DC-9E5A-79291348B8D4}" presName="negativeSpace" presStyleCnt="0"/>
      <dgm:spPr/>
    </dgm:pt>
    <dgm:pt modelId="{8867C0A8-0D4B-4886-ACA1-E2005DAD9121}" type="pres">
      <dgm:prSet presAssocID="{2CC1B468-32B2-42DC-9E5A-79291348B8D4}" presName="childText" presStyleLbl="conFgAcc1" presStyleIdx="0" presStyleCnt="2" custLinFactNeighborY="764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461232-323D-44ED-9436-C1BB269DD4FF}" type="pres">
      <dgm:prSet presAssocID="{DDD9ED57-8608-442D-ACF2-265EB7044E82}" presName="spaceBetweenRectangles" presStyleCnt="0"/>
      <dgm:spPr/>
    </dgm:pt>
    <dgm:pt modelId="{0DED1285-1690-4E4E-A894-4F3259F6C842}" type="pres">
      <dgm:prSet presAssocID="{083EADF2-00D0-41B3-AAC1-72FA3C0BF88F}" presName="parentLin" presStyleCnt="0"/>
      <dgm:spPr/>
    </dgm:pt>
    <dgm:pt modelId="{2D272BDA-1D6F-43AC-BA04-6BC3D6F38BC9}" type="pres">
      <dgm:prSet presAssocID="{083EADF2-00D0-41B3-AAC1-72FA3C0BF88F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7F58D8CC-AFA7-41EB-82E8-2A2A0B58053C}" type="pres">
      <dgm:prSet presAssocID="{083EADF2-00D0-41B3-AAC1-72FA3C0BF88F}" presName="parentText" presStyleLbl="node1" presStyleIdx="1" presStyleCnt="2" custLinFactNeighborX="7512" custLinFactNeighborY="3537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977AAE-FBB4-45FC-A38E-F5B7B9383369}" type="pres">
      <dgm:prSet presAssocID="{083EADF2-00D0-41B3-AAC1-72FA3C0BF88F}" presName="negativeSpace" presStyleCnt="0"/>
      <dgm:spPr/>
    </dgm:pt>
    <dgm:pt modelId="{558CECC0-630C-4CD5-9E19-D49BE4563B4C}" type="pres">
      <dgm:prSet presAssocID="{083EADF2-00D0-41B3-AAC1-72FA3C0BF88F}" presName="childText" presStyleLbl="conFgAcc1" presStyleIdx="1" presStyleCnt="2" custLinFactNeighborX="-22" custLinFactNeighborY="752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FBD066E-532E-40AC-B364-473E2A166E7B}" type="presOf" srcId="{2CC1B468-32B2-42DC-9E5A-79291348B8D4}" destId="{6CFB8FC3-794B-4B1B-8E89-04C3EE3C1B6B}" srcOrd="0" destOrd="0" presId="urn:microsoft.com/office/officeart/2005/8/layout/list1"/>
    <dgm:cxn modelId="{D430E520-56F7-4E69-95F7-37E219BF1202}" srcId="{083EADF2-00D0-41B3-AAC1-72FA3C0BF88F}" destId="{CB6BAD3E-41E0-4C93-9831-2B5815A63BA4}" srcOrd="1" destOrd="0" parTransId="{C2AD1D7F-7E60-4833-A94D-E6549C9A4861}" sibTransId="{49C4AE72-6B8F-48F9-802A-B319408950BC}"/>
    <dgm:cxn modelId="{95DCBD36-6932-4A1C-9638-CBBB8F2CFC8C}" srcId="{2CC1B468-32B2-42DC-9E5A-79291348B8D4}" destId="{728881F8-C264-483C-BAEF-0C3E50C29003}" srcOrd="1" destOrd="0" parTransId="{E30B8C6B-FEAA-4F1A-B514-DD30412C766C}" sibTransId="{4B127256-1247-4455-AFE0-B00A0E1B4157}"/>
    <dgm:cxn modelId="{5FA06C2E-883E-4675-A1AD-FB9B5399BDF9}" srcId="{2CC1B468-32B2-42DC-9E5A-79291348B8D4}" destId="{F9F4E29C-EC58-4253-8D58-520CE4BEBF23}" srcOrd="3" destOrd="0" parTransId="{FCF178F0-814F-4355-94D0-1F10C0B80668}" sibTransId="{FBB38876-5B76-4F05-A33C-2159E3BBBB30}"/>
    <dgm:cxn modelId="{70419AE3-E117-4F56-90D7-8F9FFEC677D6}" type="presOf" srcId="{CB6BAD3E-41E0-4C93-9831-2B5815A63BA4}" destId="{558CECC0-630C-4CD5-9E19-D49BE4563B4C}" srcOrd="0" destOrd="1" presId="urn:microsoft.com/office/officeart/2005/8/layout/list1"/>
    <dgm:cxn modelId="{9853DB03-187F-4A21-A2B4-83175299F391}" srcId="{083EADF2-00D0-41B3-AAC1-72FA3C0BF88F}" destId="{1B0FDDA5-FEC3-4CFA-B944-0796784FA2E8}" srcOrd="0" destOrd="0" parTransId="{8E91A906-FDA3-478D-90C8-751261B27F9A}" sibTransId="{F02028F1-D28E-416A-94DB-AF21FD1CF421}"/>
    <dgm:cxn modelId="{15137A60-B423-499C-8562-44E32EBB73AE}" type="presOf" srcId="{2CC1B468-32B2-42DC-9E5A-79291348B8D4}" destId="{4E83AC6F-F587-49FE-893B-8A7702FC4EF3}" srcOrd="1" destOrd="0" presId="urn:microsoft.com/office/officeart/2005/8/layout/list1"/>
    <dgm:cxn modelId="{9D58C9CF-7B79-4600-973F-559A7CEA19DE}" type="presOf" srcId="{F8E1DFAF-92D8-48BA-A3E7-98C2F784A552}" destId="{8867C0A8-0D4B-4886-ACA1-E2005DAD9121}" srcOrd="0" destOrd="0" presId="urn:microsoft.com/office/officeart/2005/8/layout/list1"/>
    <dgm:cxn modelId="{E29AD88E-546A-4634-80FB-9B91A32B1682}" type="presOf" srcId="{728D4EAB-4CF8-4204-A1E7-BFF1820C2337}" destId="{558CECC0-630C-4CD5-9E19-D49BE4563B4C}" srcOrd="0" destOrd="2" presId="urn:microsoft.com/office/officeart/2005/8/layout/list1"/>
    <dgm:cxn modelId="{503C157A-EBE5-4756-9FA4-41C74132667B}" type="presOf" srcId="{5A1A6E4D-6AB8-4865-A197-6CB038B24DF5}" destId="{8867C0A8-0D4B-4886-ACA1-E2005DAD9121}" srcOrd="0" destOrd="2" presId="urn:microsoft.com/office/officeart/2005/8/layout/list1"/>
    <dgm:cxn modelId="{7BC2B625-EA90-419F-B046-82E4A1E48EEF}" srcId="{083EADF2-00D0-41B3-AAC1-72FA3C0BF88F}" destId="{728D4EAB-4CF8-4204-A1E7-BFF1820C2337}" srcOrd="2" destOrd="0" parTransId="{296CAFD3-43A2-4095-A69B-7FB2891357D3}" sibTransId="{4AFB08D7-B091-4198-9229-FAF34C9CCCC6}"/>
    <dgm:cxn modelId="{FED4EA56-A415-4806-BED7-C1087FF519AB}" type="presOf" srcId="{083EADF2-00D0-41B3-AAC1-72FA3C0BF88F}" destId="{2D272BDA-1D6F-43AC-BA04-6BC3D6F38BC9}" srcOrd="0" destOrd="0" presId="urn:microsoft.com/office/officeart/2005/8/layout/list1"/>
    <dgm:cxn modelId="{A7F85BFA-2B31-44D0-8A44-7C3389B75922}" srcId="{A75ADB82-7964-4EAB-B465-D0071944B465}" destId="{083EADF2-00D0-41B3-AAC1-72FA3C0BF88F}" srcOrd="1" destOrd="0" parTransId="{84AF4565-3D82-45DF-BEFE-4686764A96DF}" sibTransId="{BD892490-DC87-4456-A9E3-FC5DBCDD079E}"/>
    <dgm:cxn modelId="{168671C2-6296-4096-8F1A-25E42F954984}" srcId="{A75ADB82-7964-4EAB-B465-D0071944B465}" destId="{2CC1B468-32B2-42DC-9E5A-79291348B8D4}" srcOrd="0" destOrd="0" parTransId="{F882A137-0CD3-4681-AF21-D385673C02D1}" sibTransId="{DDD9ED57-8608-442D-ACF2-265EB7044E82}"/>
    <dgm:cxn modelId="{79B4E401-5805-4D0F-806B-B1FD31AEDA05}" type="presOf" srcId="{A75ADB82-7964-4EAB-B465-D0071944B465}" destId="{6389836F-8E98-4E56-B2F4-ED50D84FDE0E}" srcOrd="0" destOrd="0" presId="urn:microsoft.com/office/officeart/2005/8/layout/list1"/>
    <dgm:cxn modelId="{87A927A8-80AA-4356-8C77-B5FC4A862216}" srcId="{2CC1B468-32B2-42DC-9E5A-79291348B8D4}" destId="{F8E1DFAF-92D8-48BA-A3E7-98C2F784A552}" srcOrd="0" destOrd="0" parTransId="{0960058D-1A0A-4D40-BBB7-20F220B26D49}" sibTransId="{81D2563A-2FAC-4BA8-908A-7D1BB7CC3151}"/>
    <dgm:cxn modelId="{07AE0584-CED9-455F-97F2-D53F567E791B}" type="presOf" srcId="{083EADF2-00D0-41B3-AAC1-72FA3C0BF88F}" destId="{7F58D8CC-AFA7-41EB-82E8-2A2A0B58053C}" srcOrd="1" destOrd="0" presId="urn:microsoft.com/office/officeart/2005/8/layout/list1"/>
    <dgm:cxn modelId="{59856571-296C-4465-B7D9-50C12947ADC4}" type="presOf" srcId="{728881F8-C264-483C-BAEF-0C3E50C29003}" destId="{8867C0A8-0D4B-4886-ACA1-E2005DAD9121}" srcOrd="0" destOrd="1" presId="urn:microsoft.com/office/officeart/2005/8/layout/list1"/>
    <dgm:cxn modelId="{FD38062C-488F-4528-B1D6-AF205F46A6DB}" type="presOf" srcId="{1B0FDDA5-FEC3-4CFA-B944-0796784FA2E8}" destId="{558CECC0-630C-4CD5-9E19-D49BE4563B4C}" srcOrd="0" destOrd="0" presId="urn:microsoft.com/office/officeart/2005/8/layout/list1"/>
    <dgm:cxn modelId="{C8079EA4-94E6-42E6-A804-D550020E5497}" type="presOf" srcId="{F9F4E29C-EC58-4253-8D58-520CE4BEBF23}" destId="{8867C0A8-0D4B-4886-ACA1-E2005DAD9121}" srcOrd="0" destOrd="3" presId="urn:microsoft.com/office/officeart/2005/8/layout/list1"/>
    <dgm:cxn modelId="{561A5264-995F-4663-8F6D-9A8700DB5724}" srcId="{2CC1B468-32B2-42DC-9E5A-79291348B8D4}" destId="{5A1A6E4D-6AB8-4865-A197-6CB038B24DF5}" srcOrd="2" destOrd="0" parTransId="{9C81F936-8949-4C02-85E8-5DAC81AC9DF1}" sibTransId="{7DDA9D8C-8AB6-4AC9-A206-13DBF36FEA2E}"/>
    <dgm:cxn modelId="{3A105869-F272-4E83-85CA-EFE9F4B0B19C}" type="presParOf" srcId="{6389836F-8E98-4E56-B2F4-ED50D84FDE0E}" destId="{4FE0B6EC-43A2-49AE-B78C-F80245920489}" srcOrd="0" destOrd="0" presId="urn:microsoft.com/office/officeart/2005/8/layout/list1"/>
    <dgm:cxn modelId="{12228609-FD35-4A8B-B75F-B1A3EFACF848}" type="presParOf" srcId="{4FE0B6EC-43A2-49AE-B78C-F80245920489}" destId="{6CFB8FC3-794B-4B1B-8E89-04C3EE3C1B6B}" srcOrd="0" destOrd="0" presId="urn:microsoft.com/office/officeart/2005/8/layout/list1"/>
    <dgm:cxn modelId="{9ABEA76E-9A33-4BD2-9833-978C56EF7C54}" type="presParOf" srcId="{4FE0B6EC-43A2-49AE-B78C-F80245920489}" destId="{4E83AC6F-F587-49FE-893B-8A7702FC4EF3}" srcOrd="1" destOrd="0" presId="urn:microsoft.com/office/officeart/2005/8/layout/list1"/>
    <dgm:cxn modelId="{DAE12A20-B0F0-410F-B7B3-C5F0950C8CF0}" type="presParOf" srcId="{6389836F-8E98-4E56-B2F4-ED50D84FDE0E}" destId="{AF5180BE-4FD6-49BC-BDB3-41086A2B4540}" srcOrd="1" destOrd="0" presId="urn:microsoft.com/office/officeart/2005/8/layout/list1"/>
    <dgm:cxn modelId="{575AFAEB-105C-4FBD-B86F-A2B0B04D1CCB}" type="presParOf" srcId="{6389836F-8E98-4E56-B2F4-ED50D84FDE0E}" destId="{8867C0A8-0D4B-4886-ACA1-E2005DAD9121}" srcOrd="2" destOrd="0" presId="urn:microsoft.com/office/officeart/2005/8/layout/list1"/>
    <dgm:cxn modelId="{880A4E6A-1256-40AB-824E-AA3AD74B64E1}" type="presParOf" srcId="{6389836F-8E98-4E56-B2F4-ED50D84FDE0E}" destId="{65461232-323D-44ED-9436-C1BB269DD4FF}" srcOrd="3" destOrd="0" presId="urn:microsoft.com/office/officeart/2005/8/layout/list1"/>
    <dgm:cxn modelId="{12846BDE-AA3C-40A8-9499-26AC6F002E3F}" type="presParOf" srcId="{6389836F-8E98-4E56-B2F4-ED50D84FDE0E}" destId="{0DED1285-1690-4E4E-A894-4F3259F6C842}" srcOrd="4" destOrd="0" presId="urn:microsoft.com/office/officeart/2005/8/layout/list1"/>
    <dgm:cxn modelId="{8A17A03D-74AE-4858-8CA7-BB880223AF0D}" type="presParOf" srcId="{0DED1285-1690-4E4E-A894-4F3259F6C842}" destId="{2D272BDA-1D6F-43AC-BA04-6BC3D6F38BC9}" srcOrd="0" destOrd="0" presId="urn:microsoft.com/office/officeart/2005/8/layout/list1"/>
    <dgm:cxn modelId="{25025C2C-E4CE-4EDD-879E-EB9E5ACDE29E}" type="presParOf" srcId="{0DED1285-1690-4E4E-A894-4F3259F6C842}" destId="{7F58D8CC-AFA7-41EB-82E8-2A2A0B58053C}" srcOrd="1" destOrd="0" presId="urn:microsoft.com/office/officeart/2005/8/layout/list1"/>
    <dgm:cxn modelId="{8F9B6DA6-9D8C-4F3E-9DF6-2D668FCB6615}" type="presParOf" srcId="{6389836F-8E98-4E56-B2F4-ED50D84FDE0E}" destId="{67977AAE-FBB4-45FC-A38E-F5B7B9383369}" srcOrd="5" destOrd="0" presId="urn:microsoft.com/office/officeart/2005/8/layout/list1"/>
    <dgm:cxn modelId="{EF402C2D-B01C-4545-8C95-81DB2E80BE11}" type="presParOf" srcId="{6389836F-8E98-4E56-B2F4-ED50D84FDE0E}" destId="{558CECC0-630C-4CD5-9E19-D49BE4563B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5ADB82-7964-4EAB-B465-D0071944B465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CC1B468-32B2-42DC-9E5A-79291348B8D4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adquisiciones, arrendamientos y servicios </a:t>
          </a:r>
          <a:endParaRPr lang="es-MX" dirty="0"/>
        </a:p>
      </dgm:t>
    </dgm:pt>
    <dgm:pt modelId="{F882A137-0CD3-4681-AF21-D385673C02D1}" type="parTrans" cxnId="{168671C2-6296-4096-8F1A-25E42F954984}">
      <dgm:prSet/>
      <dgm:spPr/>
      <dgm:t>
        <a:bodyPr/>
        <a:lstStyle/>
        <a:p>
          <a:endParaRPr lang="es-MX"/>
        </a:p>
      </dgm:t>
    </dgm:pt>
    <dgm:pt modelId="{DDD9ED57-8608-442D-ACF2-265EB7044E82}" type="sibTrans" cxnId="{168671C2-6296-4096-8F1A-25E42F954984}">
      <dgm:prSet/>
      <dgm:spPr/>
      <dgm:t>
        <a:bodyPr/>
        <a:lstStyle/>
        <a:p>
          <a:endParaRPr lang="es-MX"/>
        </a:p>
      </dgm:t>
    </dgm:pt>
    <dgm:pt modelId="{F8E1DFAF-92D8-48BA-A3E7-98C2F784A552}">
      <dgm:prSet phldrT="[Texto]" custT="1"/>
      <dgm:spPr/>
      <dgm:t>
        <a:bodyPr/>
        <a:lstStyle/>
        <a:p>
          <a:pPr algn="just"/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Debe indicarse la metodología de evaluación en la convocatoria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0058D-1A0A-4D40-BBB7-20F220B26D49}" type="parTrans" cxnId="{87A927A8-80AA-4356-8C77-B5FC4A862216}">
      <dgm:prSet/>
      <dgm:spPr/>
      <dgm:t>
        <a:bodyPr/>
        <a:lstStyle/>
        <a:p>
          <a:endParaRPr lang="es-MX"/>
        </a:p>
      </dgm:t>
    </dgm:pt>
    <dgm:pt modelId="{81D2563A-2FAC-4BA8-908A-7D1BB7CC3151}" type="sibTrans" cxnId="{87A927A8-80AA-4356-8C77-B5FC4A862216}">
      <dgm:prSet/>
      <dgm:spPr/>
      <dgm:t>
        <a:bodyPr/>
        <a:lstStyle/>
        <a:p>
          <a:endParaRPr lang="es-MX"/>
        </a:p>
      </dgm:t>
    </dgm:pt>
    <dgm:pt modelId="{083EADF2-00D0-41B3-AAC1-72FA3C0BF88F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obras públicas y servicios relacionados con las mismas</a:t>
          </a:r>
          <a:endParaRPr lang="es-MX" dirty="0"/>
        </a:p>
      </dgm:t>
    </dgm:pt>
    <dgm:pt modelId="{84AF4565-3D82-45DF-BEFE-4686764A96DF}" type="parTrans" cxnId="{A7F85BFA-2B31-44D0-8A44-7C3389B75922}">
      <dgm:prSet/>
      <dgm:spPr/>
      <dgm:t>
        <a:bodyPr/>
        <a:lstStyle/>
        <a:p>
          <a:endParaRPr lang="es-MX"/>
        </a:p>
      </dgm:t>
    </dgm:pt>
    <dgm:pt modelId="{BD892490-DC87-4456-A9E3-FC5DBCDD079E}" type="sibTrans" cxnId="{A7F85BFA-2B31-44D0-8A44-7C3389B75922}">
      <dgm:prSet/>
      <dgm:spPr/>
      <dgm:t>
        <a:bodyPr/>
        <a:lstStyle/>
        <a:p>
          <a:endParaRPr lang="es-MX"/>
        </a:p>
      </dgm:t>
    </dgm:pt>
    <dgm:pt modelId="{1B0FDDA5-FEC3-4CFA-B944-0796784FA2E8}">
      <dgm:prSet phldrT="[Texto]" custT="1"/>
      <dgm:spPr/>
      <dgm:t>
        <a:bodyPr/>
        <a:lstStyle/>
        <a:p>
          <a:pPr algn="just"/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No se prevé su aplicación. 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91A906-FDA3-478D-90C8-751261B27F9A}" type="parTrans" cxnId="{9853DB03-187F-4A21-A2B4-83175299F391}">
      <dgm:prSet/>
      <dgm:spPr/>
      <dgm:t>
        <a:bodyPr/>
        <a:lstStyle/>
        <a:p>
          <a:endParaRPr lang="es-MX"/>
        </a:p>
      </dgm:t>
    </dgm:pt>
    <dgm:pt modelId="{F02028F1-D28E-416A-94DB-AF21FD1CF421}" type="sibTrans" cxnId="{9853DB03-187F-4A21-A2B4-83175299F391}">
      <dgm:prSet/>
      <dgm:spPr/>
      <dgm:t>
        <a:bodyPr/>
        <a:lstStyle/>
        <a:p>
          <a:endParaRPr lang="es-MX"/>
        </a:p>
      </dgm:t>
    </dgm:pt>
    <dgm:pt modelId="{DD42A91C-ACA1-4319-855B-9BF994232796}">
      <dgm:prSet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La fórmula debe ser medible y comprobable sobre conceptos como: mantenimiento, operación, consumibles y rendimiento, entre otros, vinculados con el factor de temporalidad o volumen de consumo.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B7674-D449-4F57-AECC-4F2614806B06}" type="parTrans" cxnId="{A903E015-1E62-43C0-BD89-3B8E81F70E0A}">
      <dgm:prSet/>
      <dgm:spPr/>
      <dgm:t>
        <a:bodyPr/>
        <a:lstStyle/>
        <a:p>
          <a:endParaRPr lang="es-MX"/>
        </a:p>
      </dgm:t>
    </dgm:pt>
    <dgm:pt modelId="{530B0FFF-B100-4F63-BE6A-11E0E54EF2C4}" type="sibTrans" cxnId="{A903E015-1E62-43C0-BD89-3B8E81F70E0A}">
      <dgm:prSet/>
      <dgm:spPr/>
      <dgm:t>
        <a:bodyPr/>
        <a:lstStyle/>
        <a:p>
          <a:endParaRPr lang="es-MX"/>
        </a:p>
      </dgm:t>
    </dgm:pt>
    <dgm:pt modelId="{30A2B18F-7C1C-4D93-BC33-96045EDE0050}">
      <dgm:prSet phldrT="[Texto]" custT="1"/>
      <dgm:spPr/>
      <dgm:t>
        <a:bodyPr/>
        <a:lstStyle/>
        <a:p>
          <a:pPr algn="just"/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07E58-29EF-4069-AEF1-E788E104472B}" type="parTrans" cxnId="{FBBCE0E6-FDC8-42C0-99CD-387D9650C972}">
      <dgm:prSet/>
      <dgm:spPr/>
      <dgm:t>
        <a:bodyPr/>
        <a:lstStyle/>
        <a:p>
          <a:endParaRPr lang="es-MX"/>
        </a:p>
      </dgm:t>
    </dgm:pt>
    <dgm:pt modelId="{9D3F967A-318F-4936-91C6-BD2243AB6414}" type="sibTrans" cxnId="{FBBCE0E6-FDC8-42C0-99CD-387D9650C972}">
      <dgm:prSet/>
      <dgm:spPr/>
      <dgm:t>
        <a:bodyPr/>
        <a:lstStyle/>
        <a:p>
          <a:endParaRPr lang="es-MX"/>
        </a:p>
      </dgm:t>
    </dgm:pt>
    <dgm:pt modelId="{6389836F-8E98-4E56-B2F4-ED50D84FDE0E}" type="pres">
      <dgm:prSet presAssocID="{A75ADB82-7964-4EAB-B465-D0071944B4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E0B6EC-43A2-49AE-B78C-F80245920489}" type="pres">
      <dgm:prSet presAssocID="{2CC1B468-32B2-42DC-9E5A-79291348B8D4}" presName="parentLin" presStyleCnt="0"/>
      <dgm:spPr/>
    </dgm:pt>
    <dgm:pt modelId="{6CFB8FC3-794B-4B1B-8E89-04C3EE3C1B6B}" type="pres">
      <dgm:prSet presAssocID="{2CC1B468-32B2-42DC-9E5A-79291348B8D4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4E83AC6F-F587-49FE-893B-8A7702FC4EF3}" type="pres">
      <dgm:prSet presAssocID="{2CC1B468-32B2-42DC-9E5A-79291348B8D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5180BE-4FD6-49BC-BDB3-41086A2B4540}" type="pres">
      <dgm:prSet presAssocID="{2CC1B468-32B2-42DC-9E5A-79291348B8D4}" presName="negativeSpace" presStyleCnt="0"/>
      <dgm:spPr/>
    </dgm:pt>
    <dgm:pt modelId="{8867C0A8-0D4B-4886-ACA1-E2005DAD9121}" type="pres">
      <dgm:prSet presAssocID="{2CC1B468-32B2-42DC-9E5A-79291348B8D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461232-323D-44ED-9436-C1BB269DD4FF}" type="pres">
      <dgm:prSet presAssocID="{DDD9ED57-8608-442D-ACF2-265EB7044E82}" presName="spaceBetweenRectangles" presStyleCnt="0"/>
      <dgm:spPr/>
    </dgm:pt>
    <dgm:pt modelId="{0DED1285-1690-4E4E-A894-4F3259F6C842}" type="pres">
      <dgm:prSet presAssocID="{083EADF2-00D0-41B3-AAC1-72FA3C0BF88F}" presName="parentLin" presStyleCnt="0"/>
      <dgm:spPr/>
    </dgm:pt>
    <dgm:pt modelId="{2D272BDA-1D6F-43AC-BA04-6BC3D6F38BC9}" type="pres">
      <dgm:prSet presAssocID="{083EADF2-00D0-41B3-AAC1-72FA3C0BF88F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7F58D8CC-AFA7-41EB-82E8-2A2A0B58053C}" type="pres">
      <dgm:prSet presAssocID="{083EADF2-00D0-41B3-AAC1-72FA3C0BF88F}" presName="parentText" presStyleLbl="node1" presStyleIdx="1" presStyleCnt="2" custLinFactY="17489" custLinFactNeighborX="-290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977AAE-FBB4-45FC-A38E-F5B7B9383369}" type="pres">
      <dgm:prSet presAssocID="{083EADF2-00D0-41B3-AAC1-72FA3C0BF88F}" presName="negativeSpace" presStyleCnt="0"/>
      <dgm:spPr/>
    </dgm:pt>
    <dgm:pt modelId="{558CECC0-630C-4CD5-9E19-D49BE4563B4C}" type="pres">
      <dgm:prSet presAssocID="{083EADF2-00D0-41B3-AAC1-72FA3C0BF88F}" presName="childText" presStyleLbl="conFgAcc1" presStyleIdx="1" presStyleCnt="2" custLinFactY="46696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B6FFFD2-D8F2-48A8-8BCE-777B9F7D28F1}" type="presOf" srcId="{1B0FDDA5-FEC3-4CFA-B944-0796784FA2E8}" destId="{558CECC0-630C-4CD5-9E19-D49BE4563B4C}" srcOrd="0" destOrd="0" presId="urn:microsoft.com/office/officeart/2005/8/layout/list1"/>
    <dgm:cxn modelId="{9853DB03-187F-4A21-A2B4-83175299F391}" srcId="{083EADF2-00D0-41B3-AAC1-72FA3C0BF88F}" destId="{1B0FDDA5-FEC3-4CFA-B944-0796784FA2E8}" srcOrd="0" destOrd="0" parTransId="{8E91A906-FDA3-478D-90C8-751261B27F9A}" sibTransId="{F02028F1-D28E-416A-94DB-AF21FD1CF421}"/>
    <dgm:cxn modelId="{FEA32883-2AD0-47EE-AA4C-12FEBEBC6974}" type="presOf" srcId="{2CC1B468-32B2-42DC-9E5A-79291348B8D4}" destId="{6CFB8FC3-794B-4B1B-8E89-04C3EE3C1B6B}" srcOrd="0" destOrd="0" presId="urn:microsoft.com/office/officeart/2005/8/layout/list1"/>
    <dgm:cxn modelId="{271DCDD9-B671-44EB-8638-7781003D348F}" type="presOf" srcId="{083EADF2-00D0-41B3-AAC1-72FA3C0BF88F}" destId="{2D272BDA-1D6F-43AC-BA04-6BC3D6F38BC9}" srcOrd="0" destOrd="0" presId="urn:microsoft.com/office/officeart/2005/8/layout/list1"/>
    <dgm:cxn modelId="{FBBCE0E6-FDC8-42C0-99CD-387D9650C972}" srcId="{2CC1B468-32B2-42DC-9E5A-79291348B8D4}" destId="{30A2B18F-7C1C-4D93-BC33-96045EDE0050}" srcOrd="1" destOrd="0" parTransId="{A7007E58-29EF-4069-AEF1-E788E104472B}" sibTransId="{9D3F967A-318F-4936-91C6-BD2243AB6414}"/>
    <dgm:cxn modelId="{707F6068-BF91-4BAE-AFEC-E2FF6FC02B45}" type="presOf" srcId="{F8E1DFAF-92D8-48BA-A3E7-98C2F784A552}" destId="{8867C0A8-0D4B-4886-ACA1-E2005DAD9121}" srcOrd="0" destOrd="0" presId="urn:microsoft.com/office/officeart/2005/8/layout/list1"/>
    <dgm:cxn modelId="{A7F85BFA-2B31-44D0-8A44-7C3389B75922}" srcId="{A75ADB82-7964-4EAB-B465-D0071944B465}" destId="{083EADF2-00D0-41B3-AAC1-72FA3C0BF88F}" srcOrd="1" destOrd="0" parTransId="{84AF4565-3D82-45DF-BEFE-4686764A96DF}" sibTransId="{BD892490-DC87-4456-A9E3-FC5DBCDD079E}"/>
    <dgm:cxn modelId="{3AD2CF10-9C7B-4676-BAAD-9B42FE6A9B64}" type="presOf" srcId="{2CC1B468-32B2-42DC-9E5A-79291348B8D4}" destId="{4E83AC6F-F587-49FE-893B-8A7702FC4EF3}" srcOrd="1" destOrd="0" presId="urn:microsoft.com/office/officeart/2005/8/layout/list1"/>
    <dgm:cxn modelId="{A903E015-1E62-43C0-BD89-3B8E81F70E0A}" srcId="{2CC1B468-32B2-42DC-9E5A-79291348B8D4}" destId="{DD42A91C-ACA1-4319-855B-9BF994232796}" srcOrd="2" destOrd="0" parTransId="{58BB7674-D449-4F57-AECC-4F2614806B06}" sibTransId="{530B0FFF-B100-4F63-BE6A-11E0E54EF2C4}"/>
    <dgm:cxn modelId="{168671C2-6296-4096-8F1A-25E42F954984}" srcId="{A75ADB82-7964-4EAB-B465-D0071944B465}" destId="{2CC1B468-32B2-42DC-9E5A-79291348B8D4}" srcOrd="0" destOrd="0" parTransId="{F882A137-0CD3-4681-AF21-D385673C02D1}" sibTransId="{DDD9ED57-8608-442D-ACF2-265EB7044E82}"/>
    <dgm:cxn modelId="{9108D14C-2469-48B2-972B-CE64F2689DB8}" type="presOf" srcId="{30A2B18F-7C1C-4D93-BC33-96045EDE0050}" destId="{8867C0A8-0D4B-4886-ACA1-E2005DAD9121}" srcOrd="0" destOrd="1" presId="urn:microsoft.com/office/officeart/2005/8/layout/list1"/>
    <dgm:cxn modelId="{D9EA74BE-B24C-4C22-A123-37740A20122B}" type="presOf" srcId="{083EADF2-00D0-41B3-AAC1-72FA3C0BF88F}" destId="{7F58D8CC-AFA7-41EB-82E8-2A2A0B58053C}" srcOrd="1" destOrd="0" presId="urn:microsoft.com/office/officeart/2005/8/layout/list1"/>
    <dgm:cxn modelId="{87A927A8-80AA-4356-8C77-B5FC4A862216}" srcId="{2CC1B468-32B2-42DC-9E5A-79291348B8D4}" destId="{F8E1DFAF-92D8-48BA-A3E7-98C2F784A552}" srcOrd="0" destOrd="0" parTransId="{0960058D-1A0A-4D40-BBB7-20F220B26D49}" sibTransId="{81D2563A-2FAC-4BA8-908A-7D1BB7CC3151}"/>
    <dgm:cxn modelId="{3AE74265-4E71-4B7D-99A3-9FB45C54B13F}" type="presOf" srcId="{A75ADB82-7964-4EAB-B465-D0071944B465}" destId="{6389836F-8E98-4E56-B2F4-ED50D84FDE0E}" srcOrd="0" destOrd="0" presId="urn:microsoft.com/office/officeart/2005/8/layout/list1"/>
    <dgm:cxn modelId="{AC43D05B-020B-4210-96E2-420ED9AA2572}" type="presOf" srcId="{DD42A91C-ACA1-4319-855B-9BF994232796}" destId="{8867C0A8-0D4B-4886-ACA1-E2005DAD9121}" srcOrd="0" destOrd="2" presId="urn:microsoft.com/office/officeart/2005/8/layout/list1"/>
    <dgm:cxn modelId="{ABEAD5C9-7505-4086-806C-2B02BA1F7CF3}" type="presParOf" srcId="{6389836F-8E98-4E56-B2F4-ED50D84FDE0E}" destId="{4FE0B6EC-43A2-49AE-B78C-F80245920489}" srcOrd="0" destOrd="0" presId="urn:microsoft.com/office/officeart/2005/8/layout/list1"/>
    <dgm:cxn modelId="{9382D043-CC44-41A9-B9A9-D60C33218F75}" type="presParOf" srcId="{4FE0B6EC-43A2-49AE-B78C-F80245920489}" destId="{6CFB8FC3-794B-4B1B-8E89-04C3EE3C1B6B}" srcOrd="0" destOrd="0" presId="urn:microsoft.com/office/officeart/2005/8/layout/list1"/>
    <dgm:cxn modelId="{E1CAA5AA-0228-4719-860B-04F4F7755F14}" type="presParOf" srcId="{4FE0B6EC-43A2-49AE-B78C-F80245920489}" destId="{4E83AC6F-F587-49FE-893B-8A7702FC4EF3}" srcOrd="1" destOrd="0" presId="urn:microsoft.com/office/officeart/2005/8/layout/list1"/>
    <dgm:cxn modelId="{15F2B907-5B57-4F3F-A94C-5B55411C182F}" type="presParOf" srcId="{6389836F-8E98-4E56-B2F4-ED50D84FDE0E}" destId="{AF5180BE-4FD6-49BC-BDB3-41086A2B4540}" srcOrd="1" destOrd="0" presId="urn:microsoft.com/office/officeart/2005/8/layout/list1"/>
    <dgm:cxn modelId="{3596377F-9775-46AE-A635-8491DE6064E5}" type="presParOf" srcId="{6389836F-8E98-4E56-B2F4-ED50D84FDE0E}" destId="{8867C0A8-0D4B-4886-ACA1-E2005DAD9121}" srcOrd="2" destOrd="0" presId="urn:microsoft.com/office/officeart/2005/8/layout/list1"/>
    <dgm:cxn modelId="{F0F89919-915F-467D-A360-3B50B4D5929C}" type="presParOf" srcId="{6389836F-8E98-4E56-B2F4-ED50D84FDE0E}" destId="{65461232-323D-44ED-9436-C1BB269DD4FF}" srcOrd="3" destOrd="0" presId="urn:microsoft.com/office/officeart/2005/8/layout/list1"/>
    <dgm:cxn modelId="{D926B24D-D74A-40C8-A801-D04EFB272DB1}" type="presParOf" srcId="{6389836F-8E98-4E56-B2F4-ED50D84FDE0E}" destId="{0DED1285-1690-4E4E-A894-4F3259F6C842}" srcOrd="4" destOrd="0" presId="urn:microsoft.com/office/officeart/2005/8/layout/list1"/>
    <dgm:cxn modelId="{3BED840C-0B42-4A47-BCB0-2AB7A08C098E}" type="presParOf" srcId="{0DED1285-1690-4E4E-A894-4F3259F6C842}" destId="{2D272BDA-1D6F-43AC-BA04-6BC3D6F38BC9}" srcOrd="0" destOrd="0" presId="urn:microsoft.com/office/officeart/2005/8/layout/list1"/>
    <dgm:cxn modelId="{183B4A33-3FD0-47B1-9A00-B9907CF4E197}" type="presParOf" srcId="{0DED1285-1690-4E4E-A894-4F3259F6C842}" destId="{7F58D8CC-AFA7-41EB-82E8-2A2A0B58053C}" srcOrd="1" destOrd="0" presId="urn:microsoft.com/office/officeart/2005/8/layout/list1"/>
    <dgm:cxn modelId="{ABA3D4E9-FD6F-4327-A17C-49E31C0F6986}" type="presParOf" srcId="{6389836F-8E98-4E56-B2F4-ED50D84FDE0E}" destId="{67977AAE-FBB4-45FC-A38E-F5B7B9383369}" srcOrd="5" destOrd="0" presId="urn:microsoft.com/office/officeart/2005/8/layout/list1"/>
    <dgm:cxn modelId="{2631C9D0-6BC8-4511-8020-CA9BDEE438C6}" type="presParOf" srcId="{6389836F-8E98-4E56-B2F4-ED50D84FDE0E}" destId="{558CECC0-630C-4CD5-9E19-D49BE4563B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5ADB82-7964-4EAB-B465-D0071944B465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CC1B468-32B2-42DC-9E5A-79291348B8D4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adquisiciones, arrendamientos y servicios </a:t>
          </a:r>
          <a:endParaRPr lang="es-MX" dirty="0"/>
        </a:p>
      </dgm:t>
    </dgm:pt>
    <dgm:pt modelId="{F882A137-0CD3-4681-AF21-D385673C02D1}" type="parTrans" cxnId="{168671C2-6296-4096-8F1A-25E42F954984}">
      <dgm:prSet/>
      <dgm:spPr/>
      <dgm:t>
        <a:bodyPr/>
        <a:lstStyle/>
        <a:p>
          <a:endParaRPr lang="es-MX"/>
        </a:p>
      </dgm:t>
    </dgm:pt>
    <dgm:pt modelId="{DDD9ED57-8608-442D-ACF2-265EB7044E82}" type="sibTrans" cxnId="{168671C2-6296-4096-8F1A-25E42F954984}">
      <dgm:prSet/>
      <dgm:spPr/>
      <dgm:t>
        <a:bodyPr/>
        <a:lstStyle/>
        <a:p>
          <a:endParaRPr lang="es-MX"/>
        </a:p>
      </dgm:t>
    </dgm:pt>
    <dgm:pt modelId="{F8E1DFAF-92D8-48BA-A3E7-98C2F784A552}">
      <dgm:prSet phldrT="[Texto]" custT="1"/>
      <dgm:spPr/>
      <dgm:t>
        <a:bodyPr/>
        <a:lstStyle/>
        <a:p>
          <a:pPr algn="just"/>
          <a:r>
            <a:rPr lang="es-MX" sz="1600" dirty="0" smtClean="0"/>
            <a:t>Para bienes o servicios de alta especialidad o innovación tecnológica es obligatorio su uso.</a:t>
          </a:r>
          <a:endParaRPr lang="es-MX" sz="1600" dirty="0"/>
        </a:p>
      </dgm:t>
    </dgm:pt>
    <dgm:pt modelId="{0960058D-1A0A-4D40-BBB7-20F220B26D49}" type="parTrans" cxnId="{87A927A8-80AA-4356-8C77-B5FC4A862216}">
      <dgm:prSet/>
      <dgm:spPr/>
      <dgm:t>
        <a:bodyPr/>
        <a:lstStyle/>
        <a:p>
          <a:endParaRPr lang="es-MX"/>
        </a:p>
      </dgm:t>
    </dgm:pt>
    <dgm:pt modelId="{81D2563A-2FAC-4BA8-908A-7D1BB7CC3151}" type="sibTrans" cxnId="{87A927A8-80AA-4356-8C77-B5FC4A862216}">
      <dgm:prSet/>
      <dgm:spPr/>
      <dgm:t>
        <a:bodyPr/>
        <a:lstStyle/>
        <a:p>
          <a:endParaRPr lang="es-MX"/>
        </a:p>
      </dgm:t>
    </dgm:pt>
    <dgm:pt modelId="{083EADF2-00D0-41B3-AAC1-72FA3C0BF88F}">
      <dgm:prSet phldrT="[Texto]"/>
      <dgm:spPr/>
      <dgm:t>
        <a:bodyPr/>
        <a:lstStyle/>
        <a:p>
          <a:pPr algn="ctr"/>
          <a:r>
            <a:rPr lang="es-ES" b="1" dirty="0" smtClean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rPr>
            <a:t>En obras públicas y servicios relacionados con las mismas</a:t>
          </a:r>
          <a:endParaRPr lang="es-MX" dirty="0"/>
        </a:p>
      </dgm:t>
    </dgm:pt>
    <dgm:pt modelId="{84AF4565-3D82-45DF-BEFE-4686764A96DF}" type="parTrans" cxnId="{A7F85BFA-2B31-44D0-8A44-7C3389B75922}">
      <dgm:prSet/>
      <dgm:spPr/>
      <dgm:t>
        <a:bodyPr/>
        <a:lstStyle/>
        <a:p>
          <a:endParaRPr lang="es-MX"/>
        </a:p>
      </dgm:t>
    </dgm:pt>
    <dgm:pt modelId="{BD892490-DC87-4456-A9E3-FC5DBCDD079E}" type="sibTrans" cxnId="{A7F85BFA-2B31-44D0-8A44-7C3389B75922}">
      <dgm:prSet/>
      <dgm:spPr/>
      <dgm:t>
        <a:bodyPr/>
        <a:lstStyle/>
        <a:p>
          <a:endParaRPr lang="es-MX"/>
        </a:p>
      </dgm:t>
    </dgm:pt>
    <dgm:pt modelId="{DBD6DC02-E58D-4418-A7BC-70CD9E21BD90}">
      <dgm:prSet custT="1"/>
      <dgm:spPr/>
      <dgm:t>
        <a:bodyPr/>
        <a:lstStyle/>
        <a:p>
          <a:r>
            <a:rPr lang="es-MX" sz="1600" dirty="0" smtClean="0"/>
            <a:t>Se establecen en la convocatoria: rubros y subrubros objeto de la evaluación técnica y económica; la calificación numérica a obtener, y el puntaje o porcentaje mínimo en cada evaluación.</a:t>
          </a:r>
          <a:endParaRPr lang="es-MX" sz="1600" dirty="0"/>
        </a:p>
      </dgm:t>
    </dgm:pt>
    <dgm:pt modelId="{1FB560EF-D0EF-4BB4-AA12-E61A50BFD030}" type="parTrans" cxnId="{8479BFCE-E41A-4CE3-8A6F-0C1193562538}">
      <dgm:prSet/>
      <dgm:spPr/>
      <dgm:t>
        <a:bodyPr/>
        <a:lstStyle/>
        <a:p>
          <a:endParaRPr lang="es-MX"/>
        </a:p>
      </dgm:t>
    </dgm:pt>
    <dgm:pt modelId="{2CC13E3D-B455-4227-88F6-874AAAFE14D8}" type="sibTrans" cxnId="{8479BFCE-E41A-4CE3-8A6F-0C1193562538}">
      <dgm:prSet/>
      <dgm:spPr/>
      <dgm:t>
        <a:bodyPr/>
        <a:lstStyle/>
        <a:p>
          <a:endParaRPr lang="es-MX"/>
        </a:p>
      </dgm:t>
    </dgm:pt>
    <dgm:pt modelId="{072E16DB-41F9-4520-8A42-4473E2C740F9}">
      <dgm:prSet custT="1"/>
      <dgm:spPr/>
      <dgm:t>
        <a:bodyPr/>
        <a:lstStyle/>
        <a:p>
          <a:r>
            <a:rPr lang="es-MX" sz="1600" dirty="0" smtClean="0"/>
            <a:t>Se adjudica a quien obtuvo el mayor puntaje o porcentaje como resultado de la evaluación combinada</a:t>
          </a:r>
          <a:endParaRPr lang="es-MX" sz="1600" dirty="0"/>
        </a:p>
      </dgm:t>
    </dgm:pt>
    <dgm:pt modelId="{6327C2E1-98E3-4655-A8E2-008E6FA9ADA9}" type="parTrans" cxnId="{71F2C1BE-097C-4BFA-9FE3-3F00B5A199CF}">
      <dgm:prSet/>
      <dgm:spPr/>
      <dgm:t>
        <a:bodyPr/>
        <a:lstStyle/>
        <a:p>
          <a:endParaRPr lang="es-MX"/>
        </a:p>
      </dgm:t>
    </dgm:pt>
    <dgm:pt modelId="{192A6428-1019-4552-80D1-3196F6E9804A}" type="sibTrans" cxnId="{71F2C1BE-097C-4BFA-9FE3-3F00B5A199CF}">
      <dgm:prSet/>
      <dgm:spPr/>
      <dgm:t>
        <a:bodyPr/>
        <a:lstStyle/>
        <a:p>
          <a:endParaRPr lang="es-MX"/>
        </a:p>
      </dgm:t>
    </dgm:pt>
    <dgm:pt modelId="{FA14E042-AE5A-4DD0-93B8-48B3567C7664}">
      <dgm:prSet phldrT="[Texto]" custT="1"/>
      <dgm:spPr/>
      <dgm:t>
        <a:bodyPr/>
        <a:lstStyle/>
        <a:p>
          <a:pPr algn="just"/>
          <a:r>
            <a:rPr lang="es-ES" sz="1600" dirty="0" smtClean="0"/>
            <a:t>Es el mecanismo que preferentemente se debe utilizar.</a:t>
          </a:r>
          <a:endParaRPr lang="es-MX" sz="1600" dirty="0"/>
        </a:p>
      </dgm:t>
    </dgm:pt>
    <dgm:pt modelId="{4051F85A-5772-4110-9957-18E9E987BCA0}" type="parTrans" cxnId="{EE871C5D-3523-40F9-9517-4492D604172C}">
      <dgm:prSet/>
      <dgm:spPr/>
      <dgm:t>
        <a:bodyPr/>
        <a:lstStyle/>
        <a:p>
          <a:endParaRPr lang="es-MX"/>
        </a:p>
      </dgm:t>
    </dgm:pt>
    <dgm:pt modelId="{23A67B94-688F-474D-A5A7-3123C7DA58A6}" type="sibTrans" cxnId="{EE871C5D-3523-40F9-9517-4492D604172C}">
      <dgm:prSet/>
      <dgm:spPr/>
      <dgm:t>
        <a:bodyPr/>
        <a:lstStyle/>
        <a:p>
          <a:endParaRPr lang="es-MX"/>
        </a:p>
      </dgm:t>
    </dgm:pt>
    <dgm:pt modelId="{04932460-D7D1-4052-BC9D-6E2797047D41}">
      <dgm:prSet phldrT="[Texto]" custT="1"/>
      <dgm:spPr/>
      <dgm:t>
        <a:bodyPr/>
        <a:lstStyle/>
        <a:p>
          <a:pPr marL="0" indent="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MX" sz="1400" dirty="0" smtClean="0">
              <a:latin typeface="Trebuchet MS" panose="020B0603020202020204" pitchFamily="34" charset="0"/>
            </a:rPr>
            <a:t> </a:t>
          </a:r>
          <a:r>
            <a:rPr lang="es-MX" sz="1600" dirty="0" smtClean="0">
              <a:latin typeface="+mn-lt"/>
            </a:rPr>
            <a:t>Se establecen en la convocatoria: rubros y subrubros objeto de la evaluación técnica y económica; la calificación numérica a obtener, y el puntaje o porcentaje mínimo en cada evaluación.</a:t>
          </a:r>
          <a:endParaRPr lang="es-MX" sz="1600" dirty="0">
            <a:latin typeface="+mn-lt"/>
          </a:endParaRPr>
        </a:p>
      </dgm:t>
    </dgm:pt>
    <dgm:pt modelId="{87A2D510-AB1E-4E79-8F7B-4C1D54BE2507}" type="parTrans" cxnId="{B53417D6-025D-4BB5-8339-318B53671A7C}">
      <dgm:prSet/>
      <dgm:spPr/>
      <dgm:t>
        <a:bodyPr/>
        <a:lstStyle/>
        <a:p>
          <a:endParaRPr lang="es-MX"/>
        </a:p>
      </dgm:t>
    </dgm:pt>
    <dgm:pt modelId="{B56B6F31-8B6C-42DD-B14C-A70A372C7B86}" type="sibTrans" cxnId="{B53417D6-025D-4BB5-8339-318B53671A7C}">
      <dgm:prSet/>
      <dgm:spPr/>
      <dgm:t>
        <a:bodyPr/>
        <a:lstStyle/>
        <a:p>
          <a:endParaRPr lang="es-MX"/>
        </a:p>
      </dgm:t>
    </dgm:pt>
    <dgm:pt modelId="{8A2B5DEC-FB36-43CA-89EE-5864B3931979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600" dirty="0" smtClean="0">
              <a:latin typeface="+mn-lt"/>
            </a:rPr>
            <a:t>En obras asociadas a proyectos de infraestructura, invariablemente se utilizarán puntos y porcentajes. </a:t>
          </a:r>
          <a:endParaRPr lang="es-MX" sz="1600" dirty="0">
            <a:latin typeface="+mn-lt"/>
          </a:endParaRPr>
        </a:p>
      </dgm:t>
    </dgm:pt>
    <dgm:pt modelId="{73BCE9AB-EE75-4451-A71F-2C610D771E30}" type="parTrans" cxnId="{13A5A10B-4F01-426C-AB97-0B464DD6683A}">
      <dgm:prSet/>
      <dgm:spPr/>
      <dgm:t>
        <a:bodyPr/>
        <a:lstStyle/>
        <a:p>
          <a:endParaRPr lang="es-MX"/>
        </a:p>
      </dgm:t>
    </dgm:pt>
    <dgm:pt modelId="{0A2EC273-C520-4322-B2B7-0808CC8DD6F4}" type="sibTrans" cxnId="{13A5A10B-4F01-426C-AB97-0B464DD6683A}">
      <dgm:prSet/>
      <dgm:spPr/>
      <dgm:t>
        <a:bodyPr/>
        <a:lstStyle/>
        <a:p>
          <a:endParaRPr lang="es-MX"/>
        </a:p>
      </dgm:t>
    </dgm:pt>
    <dgm:pt modelId="{0A1E4FB6-2DD7-430A-BD06-FE56E2B9B49C}">
      <dgm:prSet phldrT="[Texto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dirty="0" smtClean="0">
              <a:latin typeface="+mn-lt"/>
            </a:rPr>
            <a:t>Se adjudica </a:t>
          </a:r>
          <a:r>
            <a:rPr lang="es-MX" sz="1600" dirty="0" smtClean="0">
              <a:latin typeface="+mn-lt"/>
            </a:rPr>
            <a:t>a quien obtuvo el mayor puntaje o porcentaje como resultado de la evaluación combinada</a:t>
          </a:r>
        </a:p>
      </dgm:t>
    </dgm:pt>
    <dgm:pt modelId="{C3EECF6F-B757-4674-BEF9-BC895187E2AD}" type="parTrans" cxnId="{7836B195-32F2-4B7D-9F8E-C8021C829E76}">
      <dgm:prSet/>
      <dgm:spPr/>
      <dgm:t>
        <a:bodyPr/>
        <a:lstStyle/>
        <a:p>
          <a:endParaRPr lang="es-MX"/>
        </a:p>
      </dgm:t>
    </dgm:pt>
    <dgm:pt modelId="{4A2C3A77-235F-4294-8C67-B673EB1D8206}" type="sibTrans" cxnId="{7836B195-32F2-4B7D-9F8E-C8021C829E76}">
      <dgm:prSet/>
      <dgm:spPr/>
      <dgm:t>
        <a:bodyPr/>
        <a:lstStyle/>
        <a:p>
          <a:endParaRPr lang="es-MX"/>
        </a:p>
      </dgm:t>
    </dgm:pt>
    <dgm:pt modelId="{6389836F-8E98-4E56-B2F4-ED50D84FDE0E}" type="pres">
      <dgm:prSet presAssocID="{A75ADB82-7964-4EAB-B465-D0071944B4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E0B6EC-43A2-49AE-B78C-F80245920489}" type="pres">
      <dgm:prSet presAssocID="{2CC1B468-32B2-42DC-9E5A-79291348B8D4}" presName="parentLin" presStyleCnt="0"/>
      <dgm:spPr/>
    </dgm:pt>
    <dgm:pt modelId="{6CFB8FC3-794B-4B1B-8E89-04C3EE3C1B6B}" type="pres">
      <dgm:prSet presAssocID="{2CC1B468-32B2-42DC-9E5A-79291348B8D4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4E83AC6F-F587-49FE-893B-8A7702FC4EF3}" type="pres">
      <dgm:prSet presAssocID="{2CC1B468-32B2-42DC-9E5A-79291348B8D4}" presName="parentText" presStyleLbl="node1" presStyleIdx="0" presStyleCnt="2" custLinFactNeighborX="-18518" custLinFactNeighborY="5814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5180BE-4FD6-49BC-BDB3-41086A2B4540}" type="pres">
      <dgm:prSet presAssocID="{2CC1B468-32B2-42DC-9E5A-79291348B8D4}" presName="negativeSpace" presStyleCnt="0"/>
      <dgm:spPr/>
    </dgm:pt>
    <dgm:pt modelId="{8867C0A8-0D4B-4886-ACA1-E2005DAD9121}" type="pres">
      <dgm:prSet presAssocID="{2CC1B468-32B2-42DC-9E5A-79291348B8D4}" presName="childText" presStyleLbl="conFgAcc1" presStyleIdx="0" presStyleCnt="2" custLinFactY="5384" custLinFactNeighborY="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461232-323D-44ED-9436-C1BB269DD4FF}" type="pres">
      <dgm:prSet presAssocID="{DDD9ED57-8608-442D-ACF2-265EB7044E82}" presName="spaceBetweenRectangles" presStyleCnt="0"/>
      <dgm:spPr/>
    </dgm:pt>
    <dgm:pt modelId="{0DED1285-1690-4E4E-A894-4F3259F6C842}" type="pres">
      <dgm:prSet presAssocID="{083EADF2-00D0-41B3-AAC1-72FA3C0BF88F}" presName="parentLin" presStyleCnt="0"/>
      <dgm:spPr/>
    </dgm:pt>
    <dgm:pt modelId="{2D272BDA-1D6F-43AC-BA04-6BC3D6F38BC9}" type="pres">
      <dgm:prSet presAssocID="{083EADF2-00D0-41B3-AAC1-72FA3C0BF88F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7F58D8CC-AFA7-41EB-82E8-2A2A0B58053C}" type="pres">
      <dgm:prSet presAssocID="{083EADF2-00D0-41B3-AAC1-72FA3C0BF8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977AAE-FBB4-45FC-A38E-F5B7B9383369}" type="pres">
      <dgm:prSet presAssocID="{083EADF2-00D0-41B3-AAC1-72FA3C0BF88F}" presName="negativeSpace" presStyleCnt="0"/>
      <dgm:spPr/>
    </dgm:pt>
    <dgm:pt modelId="{558CECC0-630C-4CD5-9E19-D49BE4563B4C}" type="pres">
      <dgm:prSet presAssocID="{083EADF2-00D0-41B3-AAC1-72FA3C0BF88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48A177-2AB7-4EB6-A680-95C410906F45}" type="presOf" srcId="{083EADF2-00D0-41B3-AAC1-72FA3C0BF88F}" destId="{2D272BDA-1D6F-43AC-BA04-6BC3D6F38BC9}" srcOrd="0" destOrd="0" presId="urn:microsoft.com/office/officeart/2005/8/layout/list1"/>
    <dgm:cxn modelId="{B53417D6-025D-4BB5-8339-318B53671A7C}" srcId="{083EADF2-00D0-41B3-AAC1-72FA3C0BF88F}" destId="{04932460-D7D1-4052-BC9D-6E2797047D41}" srcOrd="0" destOrd="0" parTransId="{87A2D510-AB1E-4E79-8F7B-4C1D54BE2507}" sibTransId="{B56B6F31-8B6C-42DD-B14C-A70A372C7B86}"/>
    <dgm:cxn modelId="{AF5C873B-3D9A-4991-897A-6B1ECF69F440}" type="presOf" srcId="{072E16DB-41F9-4520-8A42-4473E2C740F9}" destId="{8867C0A8-0D4B-4886-ACA1-E2005DAD9121}" srcOrd="0" destOrd="3" presId="urn:microsoft.com/office/officeart/2005/8/layout/list1"/>
    <dgm:cxn modelId="{E940CF31-B35B-46AA-892E-4949B7F78527}" type="presOf" srcId="{F8E1DFAF-92D8-48BA-A3E7-98C2F784A552}" destId="{8867C0A8-0D4B-4886-ACA1-E2005DAD9121}" srcOrd="0" destOrd="1" presId="urn:microsoft.com/office/officeart/2005/8/layout/list1"/>
    <dgm:cxn modelId="{EE871C5D-3523-40F9-9517-4492D604172C}" srcId="{2CC1B468-32B2-42DC-9E5A-79291348B8D4}" destId="{FA14E042-AE5A-4DD0-93B8-48B3567C7664}" srcOrd="0" destOrd="0" parTransId="{4051F85A-5772-4110-9957-18E9E987BCA0}" sibTransId="{23A67B94-688F-474D-A5A7-3123C7DA58A6}"/>
    <dgm:cxn modelId="{6377C4C7-D2C6-4B0D-B9E7-B06C0CE67B3D}" type="presOf" srcId="{DBD6DC02-E58D-4418-A7BC-70CD9E21BD90}" destId="{8867C0A8-0D4B-4886-ACA1-E2005DAD9121}" srcOrd="0" destOrd="2" presId="urn:microsoft.com/office/officeart/2005/8/layout/list1"/>
    <dgm:cxn modelId="{E865073C-152D-473F-B5F5-262849A22B60}" type="presOf" srcId="{A75ADB82-7964-4EAB-B465-D0071944B465}" destId="{6389836F-8E98-4E56-B2F4-ED50D84FDE0E}" srcOrd="0" destOrd="0" presId="urn:microsoft.com/office/officeart/2005/8/layout/list1"/>
    <dgm:cxn modelId="{023C5A3A-1CA4-4082-B326-72B24F3EC9B2}" type="presOf" srcId="{0A1E4FB6-2DD7-430A-BD06-FE56E2B9B49C}" destId="{558CECC0-630C-4CD5-9E19-D49BE4563B4C}" srcOrd="0" destOrd="2" presId="urn:microsoft.com/office/officeart/2005/8/layout/list1"/>
    <dgm:cxn modelId="{39E65E02-3223-446D-B55C-707B013488F6}" type="presOf" srcId="{2CC1B468-32B2-42DC-9E5A-79291348B8D4}" destId="{6CFB8FC3-794B-4B1B-8E89-04C3EE3C1B6B}" srcOrd="0" destOrd="0" presId="urn:microsoft.com/office/officeart/2005/8/layout/list1"/>
    <dgm:cxn modelId="{A7F85BFA-2B31-44D0-8A44-7C3389B75922}" srcId="{A75ADB82-7964-4EAB-B465-D0071944B465}" destId="{083EADF2-00D0-41B3-AAC1-72FA3C0BF88F}" srcOrd="1" destOrd="0" parTransId="{84AF4565-3D82-45DF-BEFE-4686764A96DF}" sibTransId="{BD892490-DC87-4456-A9E3-FC5DBCDD079E}"/>
    <dgm:cxn modelId="{13A5A10B-4F01-426C-AB97-0B464DD6683A}" srcId="{083EADF2-00D0-41B3-AAC1-72FA3C0BF88F}" destId="{8A2B5DEC-FB36-43CA-89EE-5864B3931979}" srcOrd="1" destOrd="0" parTransId="{73BCE9AB-EE75-4451-A71F-2C610D771E30}" sibTransId="{0A2EC273-C520-4322-B2B7-0808CC8DD6F4}"/>
    <dgm:cxn modelId="{8479BFCE-E41A-4CE3-8A6F-0C1193562538}" srcId="{2CC1B468-32B2-42DC-9E5A-79291348B8D4}" destId="{DBD6DC02-E58D-4418-A7BC-70CD9E21BD90}" srcOrd="2" destOrd="0" parTransId="{1FB560EF-D0EF-4BB4-AA12-E61A50BFD030}" sibTransId="{2CC13E3D-B455-4227-88F6-874AAAFE14D8}"/>
    <dgm:cxn modelId="{168671C2-6296-4096-8F1A-25E42F954984}" srcId="{A75ADB82-7964-4EAB-B465-D0071944B465}" destId="{2CC1B468-32B2-42DC-9E5A-79291348B8D4}" srcOrd="0" destOrd="0" parTransId="{F882A137-0CD3-4681-AF21-D385673C02D1}" sibTransId="{DDD9ED57-8608-442D-ACF2-265EB7044E82}"/>
    <dgm:cxn modelId="{BA26AC20-BA1B-4967-B7F0-9AA81C9BEF35}" type="presOf" srcId="{2CC1B468-32B2-42DC-9E5A-79291348B8D4}" destId="{4E83AC6F-F587-49FE-893B-8A7702FC4EF3}" srcOrd="1" destOrd="0" presId="urn:microsoft.com/office/officeart/2005/8/layout/list1"/>
    <dgm:cxn modelId="{87A927A8-80AA-4356-8C77-B5FC4A862216}" srcId="{2CC1B468-32B2-42DC-9E5A-79291348B8D4}" destId="{F8E1DFAF-92D8-48BA-A3E7-98C2F784A552}" srcOrd="1" destOrd="0" parTransId="{0960058D-1A0A-4D40-BBB7-20F220B26D49}" sibTransId="{81D2563A-2FAC-4BA8-908A-7D1BB7CC3151}"/>
    <dgm:cxn modelId="{89796BD3-8C54-418C-B126-679C993B55AB}" type="presOf" srcId="{04932460-D7D1-4052-BC9D-6E2797047D41}" destId="{558CECC0-630C-4CD5-9E19-D49BE4563B4C}" srcOrd="0" destOrd="0" presId="urn:microsoft.com/office/officeart/2005/8/layout/list1"/>
    <dgm:cxn modelId="{F0EF11D3-6D1C-43A0-8AEC-C3A6924EEB1F}" type="presOf" srcId="{8A2B5DEC-FB36-43CA-89EE-5864B3931979}" destId="{558CECC0-630C-4CD5-9E19-D49BE4563B4C}" srcOrd="0" destOrd="1" presId="urn:microsoft.com/office/officeart/2005/8/layout/list1"/>
    <dgm:cxn modelId="{77F30719-5CAE-4E86-AEF9-F5012BFBDD11}" type="presOf" srcId="{FA14E042-AE5A-4DD0-93B8-48B3567C7664}" destId="{8867C0A8-0D4B-4886-ACA1-E2005DAD9121}" srcOrd="0" destOrd="0" presId="urn:microsoft.com/office/officeart/2005/8/layout/list1"/>
    <dgm:cxn modelId="{2E36BEE1-4C8C-4B9C-B383-85730084137E}" type="presOf" srcId="{083EADF2-00D0-41B3-AAC1-72FA3C0BF88F}" destId="{7F58D8CC-AFA7-41EB-82E8-2A2A0B58053C}" srcOrd="1" destOrd="0" presId="urn:microsoft.com/office/officeart/2005/8/layout/list1"/>
    <dgm:cxn modelId="{71F2C1BE-097C-4BFA-9FE3-3F00B5A199CF}" srcId="{2CC1B468-32B2-42DC-9E5A-79291348B8D4}" destId="{072E16DB-41F9-4520-8A42-4473E2C740F9}" srcOrd="3" destOrd="0" parTransId="{6327C2E1-98E3-4655-A8E2-008E6FA9ADA9}" sibTransId="{192A6428-1019-4552-80D1-3196F6E9804A}"/>
    <dgm:cxn modelId="{7836B195-32F2-4B7D-9F8E-C8021C829E76}" srcId="{083EADF2-00D0-41B3-AAC1-72FA3C0BF88F}" destId="{0A1E4FB6-2DD7-430A-BD06-FE56E2B9B49C}" srcOrd="2" destOrd="0" parTransId="{C3EECF6F-B757-4674-BEF9-BC895187E2AD}" sibTransId="{4A2C3A77-235F-4294-8C67-B673EB1D8206}"/>
    <dgm:cxn modelId="{1E5FB63E-AD98-4C7D-A339-5EE57CD5294D}" type="presParOf" srcId="{6389836F-8E98-4E56-B2F4-ED50D84FDE0E}" destId="{4FE0B6EC-43A2-49AE-B78C-F80245920489}" srcOrd="0" destOrd="0" presId="urn:microsoft.com/office/officeart/2005/8/layout/list1"/>
    <dgm:cxn modelId="{C228268F-71E8-4C3F-A935-1BE1F1270845}" type="presParOf" srcId="{4FE0B6EC-43A2-49AE-B78C-F80245920489}" destId="{6CFB8FC3-794B-4B1B-8E89-04C3EE3C1B6B}" srcOrd="0" destOrd="0" presId="urn:microsoft.com/office/officeart/2005/8/layout/list1"/>
    <dgm:cxn modelId="{6A57D4FA-A634-4033-BF13-04B4ADBF0FEC}" type="presParOf" srcId="{4FE0B6EC-43A2-49AE-B78C-F80245920489}" destId="{4E83AC6F-F587-49FE-893B-8A7702FC4EF3}" srcOrd="1" destOrd="0" presId="urn:microsoft.com/office/officeart/2005/8/layout/list1"/>
    <dgm:cxn modelId="{97EE51CA-C76A-45B9-8B9A-5DAA1B010980}" type="presParOf" srcId="{6389836F-8E98-4E56-B2F4-ED50D84FDE0E}" destId="{AF5180BE-4FD6-49BC-BDB3-41086A2B4540}" srcOrd="1" destOrd="0" presId="urn:microsoft.com/office/officeart/2005/8/layout/list1"/>
    <dgm:cxn modelId="{8B15F904-40B0-4B3F-B8F0-D39B564BCD44}" type="presParOf" srcId="{6389836F-8E98-4E56-B2F4-ED50D84FDE0E}" destId="{8867C0A8-0D4B-4886-ACA1-E2005DAD9121}" srcOrd="2" destOrd="0" presId="urn:microsoft.com/office/officeart/2005/8/layout/list1"/>
    <dgm:cxn modelId="{279FB6A3-3788-4C15-A670-A48CE6F2BE22}" type="presParOf" srcId="{6389836F-8E98-4E56-B2F4-ED50D84FDE0E}" destId="{65461232-323D-44ED-9436-C1BB269DD4FF}" srcOrd="3" destOrd="0" presId="urn:microsoft.com/office/officeart/2005/8/layout/list1"/>
    <dgm:cxn modelId="{58643186-300E-4DA5-A1B2-593FA00AFE44}" type="presParOf" srcId="{6389836F-8E98-4E56-B2F4-ED50D84FDE0E}" destId="{0DED1285-1690-4E4E-A894-4F3259F6C842}" srcOrd="4" destOrd="0" presId="urn:microsoft.com/office/officeart/2005/8/layout/list1"/>
    <dgm:cxn modelId="{7B57B159-B6F0-4615-83DA-7626F5B4A64B}" type="presParOf" srcId="{0DED1285-1690-4E4E-A894-4F3259F6C842}" destId="{2D272BDA-1D6F-43AC-BA04-6BC3D6F38BC9}" srcOrd="0" destOrd="0" presId="urn:microsoft.com/office/officeart/2005/8/layout/list1"/>
    <dgm:cxn modelId="{9AFF7F90-E4E3-4496-9D12-8805BD32063E}" type="presParOf" srcId="{0DED1285-1690-4E4E-A894-4F3259F6C842}" destId="{7F58D8CC-AFA7-41EB-82E8-2A2A0B58053C}" srcOrd="1" destOrd="0" presId="urn:microsoft.com/office/officeart/2005/8/layout/list1"/>
    <dgm:cxn modelId="{C6DF6476-0AD5-485E-8EDE-81D5B50BCD60}" type="presParOf" srcId="{6389836F-8E98-4E56-B2F4-ED50D84FDE0E}" destId="{67977AAE-FBB4-45FC-A38E-F5B7B9383369}" srcOrd="5" destOrd="0" presId="urn:microsoft.com/office/officeart/2005/8/layout/list1"/>
    <dgm:cxn modelId="{A9B7E652-6220-4F7E-8A0A-5DC87B2B21A9}" type="presParOf" srcId="{6389836F-8E98-4E56-B2F4-ED50D84FDE0E}" destId="{558CECC0-630C-4CD5-9E19-D49BE4563B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3C22AF-C807-4B90-A172-168224039AB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44D087D-9DFC-4B5C-B74E-34FEF675336D}">
      <dgm:prSet phldrT="[Texto]"/>
      <dgm:spPr/>
      <dgm:t>
        <a:bodyPr/>
        <a:lstStyle/>
        <a:p>
          <a:r>
            <a:rPr lang="es-MX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Licitación pública </a:t>
          </a:r>
          <a:endParaRPr lang="es-MX" dirty="0"/>
        </a:p>
      </dgm:t>
    </dgm:pt>
    <dgm:pt modelId="{B960FD58-E2FD-4EF1-B041-942861679F30}" type="parTrans" cxnId="{4D039664-AC76-41C7-9458-570C7313B304}">
      <dgm:prSet/>
      <dgm:spPr/>
      <dgm:t>
        <a:bodyPr/>
        <a:lstStyle/>
        <a:p>
          <a:endParaRPr lang="es-MX"/>
        </a:p>
      </dgm:t>
    </dgm:pt>
    <dgm:pt modelId="{084823AC-CDF8-4B2D-88A0-08AFE790AC0B}" type="sibTrans" cxnId="{4D039664-AC76-41C7-9458-570C7313B304}">
      <dgm:prSet/>
      <dgm:spPr/>
      <dgm:t>
        <a:bodyPr/>
        <a:lstStyle/>
        <a:p>
          <a:endParaRPr lang="es-MX"/>
        </a:p>
      </dgm:t>
    </dgm:pt>
    <dgm:pt modelId="{747B599B-6649-4EF2-86B8-2F2C8A9403B6}">
      <dgm:prSet phldrT="[Texto]"/>
      <dgm:spPr/>
      <dgm:t>
        <a:bodyPr/>
        <a:lstStyle/>
        <a:p>
          <a:r>
            <a:rPr lang="es-MX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Invitación a cuando menos tres personas</a:t>
          </a:r>
          <a:endParaRPr lang="es-MX" dirty="0"/>
        </a:p>
      </dgm:t>
    </dgm:pt>
    <dgm:pt modelId="{A8ADDFAD-34D5-4B26-ACB8-E0AC98E386BF}" type="parTrans" cxnId="{90EA2881-C2A8-4D37-8EE1-58B1DB8F4330}">
      <dgm:prSet/>
      <dgm:spPr/>
      <dgm:t>
        <a:bodyPr/>
        <a:lstStyle/>
        <a:p>
          <a:endParaRPr lang="es-MX"/>
        </a:p>
      </dgm:t>
    </dgm:pt>
    <dgm:pt modelId="{9537FD3D-9456-4946-997F-3C006D2B27EC}" type="sibTrans" cxnId="{90EA2881-C2A8-4D37-8EE1-58B1DB8F4330}">
      <dgm:prSet/>
      <dgm:spPr/>
      <dgm:t>
        <a:bodyPr/>
        <a:lstStyle/>
        <a:p>
          <a:endParaRPr lang="es-MX"/>
        </a:p>
      </dgm:t>
    </dgm:pt>
    <dgm:pt modelId="{948482FB-2327-4C78-8C8F-5922044B4223}" type="pres">
      <dgm:prSet presAssocID="{093C22AF-C807-4B90-A172-168224039A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7CF19ED-9BDB-4E2C-AC4B-7A2A2A82E195}" type="pres">
      <dgm:prSet presAssocID="{A44D087D-9DFC-4B5C-B74E-34FEF675336D}" presName="composite" presStyleCnt="0"/>
      <dgm:spPr/>
    </dgm:pt>
    <dgm:pt modelId="{478871D8-ABA2-450F-BD68-23C1DC67DB93}" type="pres">
      <dgm:prSet presAssocID="{A44D087D-9DFC-4B5C-B74E-34FEF675336D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3EFFF0-D572-4F94-9B94-02876B7EE49E}" type="pres">
      <dgm:prSet presAssocID="{A44D087D-9DFC-4B5C-B74E-34FEF675336D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A0E92E8E-120E-4343-945E-C799E52A6AA1}" type="pres">
      <dgm:prSet presAssocID="{084823AC-CDF8-4B2D-88A0-08AFE790AC0B}" presName="sibTrans" presStyleCnt="0"/>
      <dgm:spPr/>
    </dgm:pt>
    <dgm:pt modelId="{AB677B97-47B9-4F81-8754-E6E1BDD8BB4B}" type="pres">
      <dgm:prSet presAssocID="{747B599B-6649-4EF2-86B8-2F2C8A9403B6}" presName="composite" presStyleCnt="0"/>
      <dgm:spPr/>
    </dgm:pt>
    <dgm:pt modelId="{E5A93F25-4CDA-4ED7-939F-9A7EDE7BFB41}" type="pres">
      <dgm:prSet presAssocID="{747B599B-6649-4EF2-86B8-2F2C8A9403B6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692CD6-FA9D-4CA2-924D-2C7656E06B01}" type="pres">
      <dgm:prSet presAssocID="{747B599B-6649-4EF2-86B8-2F2C8A9403B6}" presName="rect2" presStyleLbl="fgImgPlace1" presStyleIdx="1" presStyleCnt="2"/>
      <dgm:spPr>
        <a:blipFill>
          <a:blip xmlns:r="http://schemas.openxmlformats.org/officeDocument/2006/relationships"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</dgm:ptLst>
  <dgm:cxnLst>
    <dgm:cxn modelId="{D2DED803-4B83-4030-8B9C-32E5828511C2}" type="presOf" srcId="{A44D087D-9DFC-4B5C-B74E-34FEF675336D}" destId="{478871D8-ABA2-450F-BD68-23C1DC67DB93}" srcOrd="0" destOrd="0" presId="urn:microsoft.com/office/officeart/2008/layout/PictureStrips"/>
    <dgm:cxn modelId="{1A833189-AAB8-4DF2-85D5-7C729D7C5A8F}" type="presOf" srcId="{747B599B-6649-4EF2-86B8-2F2C8A9403B6}" destId="{E5A93F25-4CDA-4ED7-939F-9A7EDE7BFB41}" srcOrd="0" destOrd="0" presId="urn:microsoft.com/office/officeart/2008/layout/PictureStrips"/>
    <dgm:cxn modelId="{944557C2-A5A2-43A9-8291-B9B93AB6A639}" type="presOf" srcId="{093C22AF-C807-4B90-A172-168224039AB5}" destId="{948482FB-2327-4C78-8C8F-5922044B4223}" srcOrd="0" destOrd="0" presId="urn:microsoft.com/office/officeart/2008/layout/PictureStrips"/>
    <dgm:cxn modelId="{4D039664-AC76-41C7-9458-570C7313B304}" srcId="{093C22AF-C807-4B90-A172-168224039AB5}" destId="{A44D087D-9DFC-4B5C-B74E-34FEF675336D}" srcOrd="0" destOrd="0" parTransId="{B960FD58-E2FD-4EF1-B041-942861679F30}" sibTransId="{084823AC-CDF8-4B2D-88A0-08AFE790AC0B}"/>
    <dgm:cxn modelId="{90EA2881-C2A8-4D37-8EE1-58B1DB8F4330}" srcId="{093C22AF-C807-4B90-A172-168224039AB5}" destId="{747B599B-6649-4EF2-86B8-2F2C8A9403B6}" srcOrd="1" destOrd="0" parTransId="{A8ADDFAD-34D5-4B26-ACB8-E0AC98E386BF}" sibTransId="{9537FD3D-9456-4946-997F-3C006D2B27EC}"/>
    <dgm:cxn modelId="{C24DC44C-558D-4A22-B6E4-10D61AA174D5}" type="presParOf" srcId="{948482FB-2327-4C78-8C8F-5922044B4223}" destId="{E7CF19ED-9BDB-4E2C-AC4B-7A2A2A82E195}" srcOrd="0" destOrd="0" presId="urn:microsoft.com/office/officeart/2008/layout/PictureStrips"/>
    <dgm:cxn modelId="{60E5AB1E-C5D2-4C71-8DD2-712475D3ABB2}" type="presParOf" srcId="{E7CF19ED-9BDB-4E2C-AC4B-7A2A2A82E195}" destId="{478871D8-ABA2-450F-BD68-23C1DC67DB93}" srcOrd="0" destOrd="0" presId="urn:microsoft.com/office/officeart/2008/layout/PictureStrips"/>
    <dgm:cxn modelId="{2D471B73-32A0-4354-A80A-F1253EDF1BB0}" type="presParOf" srcId="{E7CF19ED-9BDB-4E2C-AC4B-7A2A2A82E195}" destId="{E23EFFF0-D572-4F94-9B94-02876B7EE49E}" srcOrd="1" destOrd="0" presId="urn:microsoft.com/office/officeart/2008/layout/PictureStrips"/>
    <dgm:cxn modelId="{33FAD31B-5EEA-4420-9651-75DE471D0D6F}" type="presParOf" srcId="{948482FB-2327-4C78-8C8F-5922044B4223}" destId="{A0E92E8E-120E-4343-945E-C799E52A6AA1}" srcOrd="1" destOrd="0" presId="urn:microsoft.com/office/officeart/2008/layout/PictureStrips"/>
    <dgm:cxn modelId="{79D6DBA3-BE37-4330-9D63-0F01CE701EEC}" type="presParOf" srcId="{948482FB-2327-4C78-8C8F-5922044B4223}" destId="{AB677B97-47B9-4F81-8754-E6E1BDD8BB4B}" srcOrd="2" destOrd="0" presId="urn:microsoft.com/office/officeart/2008/layout/PictureStrips"/>
    <dgm:cxn modelId="{A453861F-59FE-48CB-A7F1-78BFC33038FE}" type="presParOf" srcId="{AB677B97-47B9-4F81-8754-E6E1BDD8BB4B}" destId="{E5A93F25-4CDA-4ED7-939F-9A7EDE7BFB41}" srcOrd="0" destOrd="0" presId="urn:microsoft.com/office/officeart/2008/layout/PictureStrips"/>
    <dgm:cxn modelId="{A5270105-09C8-4D79-9D41-EC27A0F1145B}" type="presParOf" srcId="{AB677B97-47B9-4F81-8754-E6E1BDD8BB4B}" destId="{86692CD6-FA9D-4CA2-924D-2C7656E06B0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956623-5157-4585-B2FB-425A22794C40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9817B2AE-8F1E-448F-B464-86C6BA9D23E4}">
      <dgm:prSet phldrT="[Texto]"/>
      <dgm:spPr/>
      <dgm:t>
        <a:bodyPr/>
        <a:lstStyle/>
        <a:p>
          <a:pPr algn="l"/>
          <a:r>
            <a:rPr lang="es-MX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Los rubros y subrubros que serán objeto de evaluación y los rangos de puntuación o unidades porcentuales a utilizar. Posibilidad de establecer otros subrubros</a:t>
          </a:r>
          <a:endParaRPr lang="es-MX" dirty="0"/>
        </a:p>
      </dgm:t>
    </dgm:pt>
    <dgm:pt modelId="{11ABB739-8EA2-427A-B2EC-6FC17A86D267}" type="parTrans" cxnId="{54040490-1A15-4398-A99A-99C4319FEBE8}">
      <dgm:prSet/>
      <dgm:spPr/>
      <dgm:t>
        <a:bodyPr/>
        <a:lstStyle/>
        <a:p>
          <a:endParaRPr lang="es-MX"/>
        </a:p>
      </dgm:t>
    </dgm:pt>
    <dgm:pt modelId="{9001B0BA-6DB4-4FFC-84B2-3439A6F03B19}" type="sibTrans" cxnId="{54040490-1A15-4398-A99A-99C4319FEBE8}">
      <dgm:prSet/>
      <dgm:spPr/>
      <dgm:t>
        <a:bodyPr/>
        <a:lstStyle/>
        <a:p>
          <a:endParaRPr lang="es-MX"/>
        </a:p>
      </dgm:t>
    </dgm:pt>
    <dgm:pt modelId="{26B6E272-C929-4036-ADE0-3FCA3D9B770D}">
      <dgm:prSet phldrT="[Texto]"/>
      <dgm:spPr/>
      <dgm:t>
        <a:bodyPr/>
        <a:lstStyle/>
        <a:p>
          <a:pPr algn="l"/>
          <a:r>
            <a:rPr lang="es-MX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El mínimo de puntaje o porcentaje que los licitantes deberán obtener en la evaluación técnica.</a:t>
          </a:r>
          <a:endParaRPr lang="es-MX" dirty="0"/>
        </a:p>
      </dgm:t>
    </dgm:pt>
    <dgm:pt modelId="{DAA832EE-0B78-4691-B30F-FCFF69F40F6F}" type="parTrans" cxnId="{EEE6DC5C-A8AF-4AFD-A310-BE01DBC46C1F}">
      <dgm:prSet/>
      <dgm:spPr/>
      <dgm:t>
        <a:bodyPr/>
        <a:lstStyle/>
        <a:p>
          <a:endParaRPr lang="es-MX"/>
        </a:p>
      </dgm:t>
    </dgm:pt>
    <dgm:pt modelId="{7549C6B2-27FA-45B7-947F-494D844F48CE}" type="sibTrans" cxnId="{EEE6DC5C-A8AF-4AFD-A310-BE01DBC46C1F}">
      <dgm:prSet/>
      <dgm:spPr/>
      <dgm:t>
        <a:bodyPr/>
        <a:lstStyle/>
        <a:p>
          <a:endParaRPr lang="es-MX"/>
        </a:p>
      </dgm:t>
    </dgm:pt>
    <dgm:pt modelId="{64FC00AD-B0D8-43B1-96DC-98C84BD3FB78}">
      <dgm:prSet phldrT="[Texto]"/>
      <dgm:spPr/>
      <dgm:t>
        <a:bodyPr/>
        <a:lstStyle/>
        <a:p>
          <a:pPr algn="l"/>
          <a:r>
            <a:rPr lang="es-MX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forma en que los licitantes deberán acreditar cada rubro o subrubro.</a:t>
          </a:r>
          <a:endParaRPr lang="es-MX" dirty="0"/>
        </a:p>
      </dgm:t>
    </dgm:pt>
    <dgm:pt modelId="{59A732A6-6D40-4AFB-A591-308B368608D7}" type="parTrans" cxnId="{B7886C88-689C-41EA-AFB9-1BBFB09A03DA}">
      <dgm:prSet/>
      <dgm:spPr/>
      <dgm:t>
        <a:bodyPr/>
        <a:lstStyle/>
        <a:p>
          <a:endParaRPr lang="es-MX"/>
        </a:p>
      </dgm:t>
    </dgm:pt>
    <dgm:pt modelId="{D097586B-8D14-4046-B85F-45B02A860ACA}" type="sibTrans" cxnId="{B7886C88-689C-41EA-AFB9-1BBFB09A03DA}">
      <dgm:prSet/>
      <dgm:spPr/>
      <dgm:t>
        <a:bodyPr/>
        <a:lstStyle/>
        <a:p>
          <a:endParaRPr lang="es-MX"/>
        </a:p>
      </dgm:t>
    </dgm:pt>
    <dgm:pt modelId="{FE950E49-7C16-4AF0-AB4C-40C3BD2BA96E}" type="pres">
      <dgm:prSet presAssocID="{7B956623-5157-4585-B2FB-425A22794C4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D2B990-540A-4085-84B8-21ECBABFAD1F}" type="pres">
      <dgm:prSet presAssocID="{9817B2AE-8F1E-448F-B464-86C6BA9D23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284011-04FD-416A-A8F4-4944BF28EE5D}" type="pres">
      <dgm:prSet presAssocID="{9001B0BA-6DB4-4FFC-84B2-3439A6F03B19}" presName="sibTrans" presStyleCnt="0"/>
      <dgm:spPr/>
    </dgm:pt>
    <dgm:pt modelId="{1C76950C-8614-48DE-AF73-7E3B2CB84EE2}" type="pres">
      <dgm:prSet presAssocID="{26B6E272-C929-4036-ADE0-3FCA3D9B770D}" presName="node" presStyleLbl="node1" presStyleIdx="1" presStyleCnt="3" custLinFactNeighborX="21556" custLinFactNeighborY="-13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6CAC79-4B1D-450A-9F0A-A5A7E5E85B03}" type="pres">
      <dgm:prSet presAssocID="{7549C6B2-27FA-45B7-947F-494D844F48CE}" presName="sibTrans" presStyleCnt="0"/>
      <dgm:spPr/>
    </dgm:pt>
    <dgm:pt modelId="{5D132B5A-531B-40F3-BFC4-9DB223EE9CDC}" type="pres">
      <dgm:prSet presAssocID="{64FC00AD-B0D8-43B1-96DC-98C84BD3FB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9BFC4FC-E1E9-443C-B1B3-78392DA23DA8}" type="presOf" srcId="{7B956623-5157-4585-B2FB-425A22794C40}" destId="{FE950E49-7C16-4AF0-AB4C-40C3BD2BA96E}" srcOrd="0" destOrd="0" presId="urn:microsoft.com/office/officeart/2005/8/layout/hList6"/>
    <dgm:cxn modelId="{D8EC3DF5-9B2F-4EDD-8236-4E5FD4E9AE61}" type="presOf" srcId="{9817B2AE-8F1E-448F-B464-86C6BA9D23E4}" destId="{7BD2B990-540A-4085-84B8-21ECBABFAD1F}" srcOrd="0" destOrd="0" presId="urn:microsoft.com/office/officeart/2005/8/layout/hList6"/>
    <dgm:cxn modelId="{B7886C88-689C-41EA-AFB9-1BBFB09A03DA}" srcId="{7B956623-5157-4585-B2FB-425A22794C40}" destId="{64FC00AD-B0D8-43B1-96DC-98C84BD3FB78}" srcOrd="2" destOrd="0" parTransId="{59A732A6-6D40-4AFB-A591-308B368608D7}" sibTransId="{D097586B-8D14-4046-B85F-45B02A860ACA}"/>
    <dgm:cxn modelId="{B8EFFE45-D968-4BDE-B430-B23837B42D93}" type="presOf" srcId="{64FC00AD-B0D8-43B1-96DC-98C84BD3FB78}" destId="{5D132B5A-531B-40F3-BFC4-9DB223EE9CDC}" srcOrd="0" destOrd="0" presId="urn:microsoft.com/office/officeart/2005/8/layout/hList6"/>
    <dgm:cxn modelId="{54040490-1A15-4398-A99A-99C4319FEBE8}" srcId="{7B956623-5157-4585-B2FB-425A22794C40}" destId="{9817B2AE-8F1E-448F-B464-86C6BA9D23E4}" srcOrd="0" destOrd="0" parTransId="{11ABB739-8EA2-427A-B2EC-6FC17A86D267}" sibTransId="{9001B0BA-6DB4-4FFC-84B2-3439A6F03B19}"/>
    <dgm:cxn modelId="{EEE6DC5C-A8AF-4AFD-A310-BE01DBC46C1F}" srcId="{7B956623-5157-4585-B2FB-425A22794C40}" destId="{26B6E272-C929-4036-ADE0-3FCA3D9B770D}" srcOrd="1" destOrd="0" parTransId="{DAA832EE-0B78-4691-B30F-FCFF69F40F6F}" sibTransId="{7549C6B2-27FA-45B7-947F-494D844F48CE}"/>
    <dgm:cxn modelId="{035B6634-9ACE-4CA8-8E9A-49CC2BE08772}" type="presOf" srcId="{26B6E272-C929-4036-ADE0-3FCA3D9B770D}" destId="{1C76950C-8614-48DE-AF73-7E3B2CB84EE2}" srcOrd="0" destOrd="0" presId="urn:microsoft.com/office/officeart/2005/8/layout/hList6"/>
    <dgm:cxn modelId="{6EE2DA0F-4AE8-4E61-B931-B6DA2FF8BA65}" type="presParOf" srcId="{FE950E49-7C16-4AF0-AB4C-40C3BD2BA96E}" destId="{7BD2B990-540A-4085-84B8-21ECBABFAD1F}" srcOrd="0" destOrd="0" presId="urn:microsoft.com/office/officeart/2005/8/layout/hList6"/>
    <dgm:cxn modelId="{DD70810A-AE5C-4DD7-9309-9DAB17B37B4C}" type="presParOf" srcId="{FE950E49-7C16-4AF0-AB4C-40C3BD2BA96E}" destId="{05284011-04FD-416A-A8F4-4944BF28EE5D}" srcOrd="1" destOrd="0" presId="urn:microsoft.com/office/officeart/2005/8/layout/hList6"/>
    <dgm:cxn modelId="{39683AF1-1A7B-45BE-862F-4D4FEA78E581}" type="presParOf" srcId="{FE950E49-7C16-4AF0-AB4C-40C3BD2BA96E}" destId="{1C76950C-8614-48DE-AF73-7E3B2CB84EE2}" srcOrd="2" destOrd="0" presId="urn:microsoft.com/office/officeart/2005/8/layout/hList6"/>
    <dgm:cxn modelId="{092E8931-90EE-4C4D-8575-82C0A7BA5A6B}" type="presParOf" srcId="{FE950E49-7C16-4AF0-AB4C-40C3BD2BA96E}" destId="{F46CAC79-4B1D-450A-9F0A-A5A7E5E85B03}" srcOrd="3" destOrd="0" presId="urn:microsoft.com/office/officeart/2005/8/layout/hList6"/>
    <dgm:cxn modelId="{E68D71B2-80B0-4A31-9800-998A2220B9C2}" type="presParOf" srcId="{FE950E49-7C16-4AF0-AB4C-40C3BD2BA96E}" destId="{5D132B5A-531B-40F3-BFC4-9DB223EE9CD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55DA5D-EBFA-4EE3-8EA7-A74C89158662}" type="doc">
      <dgm:prSet loTypeId="urn:microsoft.com/office/officeart/2005/8/layout/vList2" loCatId="list" qsTypeId="urn:microsoft.com/office/officeart/2005/8/quickstyle/simple4" qsCatId="simple" csTypeId="urn:microsoft.com/office/officeart/2005/8/colors/accent2_1" csCatId="accent2"/>
      <dgm:spPr/>
      <dgm:t>
        <a:bodyPr/>
        <a:lstStyle/>
        <a:p>
          <a:endParaRPr lang="es-MX"/>
        </a:p>
      </dgm:t>
    </dgm:pt>
    <dgm:pt modelId="{8F3DAAB1-5718-4F19-B3CA-AB8721257915}">
      <dgm:prSet/>
      <dgm:spPr/>
      <dgm:t>
        <a:bodyPr/>
        <a:lstStyle/>
        <a:p>
          <a:pPr algn="just" rtl="0"/>
          <a:r>
            <a:rPr lang="es-ES" dirty="0" smtClean="0"/>
            <a:t>En los casos en los que por las características de los bienes, servicios y obras no sea posible evaluar conforme a los rubros, subrubros y rangos establecidos en los Lineamientos SFP, las dependencias y entidades pueden </a:t>
          </a:r>
          <a:r>
            <a:rPr lang="es-ES" b="1" dirty="0" smtClean="0"/>
            <a:t>fijar los propios, previa autorización de la SFP</a:t>
          </a:r>
          <a:r>
            <a:rPr lang="es-ES" dirty="0" smtClean="0"/>
            <a:t>, señalando las razones que así lo justifiquen. </a:t>
          </a:r>
          <a:endParaRPr lang="es-MX" dirty="0"/>
        </a:p>
      </dgm:t>
    </dgm:pt>
    <dgm:pt modelId="{4B612929-B7E8-480F-83A6-26019D882FCB}" type="parTrans" cxnId="{4150AEBA-D8F2-49C0-BEAD-3733F22302B6}">
      <dgm:prSet/>
      <dgm:spPr/>
      <dgm:t>
        <a:bodyPr/>
        <a:lstStyle/>
        <a:p>
          <a:endParaRPr lang="es-MX"/>
        </a:p>
      </dgm:t>
    </dgm:pt>
    <dgm:pt modelId="{1F6996BD-E15F-477E-A9AD-8C098F28B39C}" type="sibTrans" cxnId="{4150AEBA-D8F2-49C0-BEAD-3733F22302B6}">
      <dgm:prSet/>
      <dgm:spPr/>
      <dgm:t>
        <a:bodyPr/>
        <a:lstStyle/>
        <a:p>
          <a:endParaRPr lang="es-MX"/>
        </a:p>
      </dgm:t>
    </dgm:pt>
    <dgm:pt modelId="{50709455-F0AD-4856-9F01-CD8E570BD092}" type="pres">
      <dgm:prSet presAssocID="{9A55DA5D-EBFA-4EE3-8EA7-A74C891586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5E92396-E65B-4CDC-AB0E-22D7ABAA6D31}" type="pres">
      <dgm:prSet presAssocID="{8F3DAAB1-5718-4F19-B3CA-AB87212579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150AEBA-D8F2-49C0-BEAD-3733F22302B6}" srcId="{9A55DA5D-EBFA-4EE3-8EA7-A74C89158662}" destId="{8F3DAAB1-5718-4F19-B3CA-AB8721257915}" srcOrd="0" destOrd="0" parTransId="{4B612929-B7E8-480F-83A6-26019D882FCB}" sibTransId="{1F6996BD-E15F-477E-A9AD-8C098F28B39C}"/>
    <dgm:cxn modelId="{94CF00FB-62F0-44DB-82E7-8A4571F2E398}" type="presOf" srcId="{8F3DAAB1-5718-4F19-B3CA-AB8721257915}" destId="{F5E92396-E65B-4CDC-AB0E-22D7ABAA6D31}" srcOrd="0" destOrd="0" presId="urn:microsoft.com/office/officeart/2005/8/layout/vList2"/>
    <dgm:cxn modelId="{92451FA8-A372-4ADC-9A76-A2E1751DD41D}" type="presOf" srcId="{9A55DA5D-EBFA-4EE3-8EA7-A74C89158662}" destId="{50709455-F0AD-4856-9F01-CD8E570BD092}" srcOrd="0" destOrd="0" presId="urn:microsoft.com/office/officeart/2005/8/layout/vList2"/>
    <dgm:cxn modelId="{A9CD75B9-9738-4CB4-A61C-FCB7B7C65B20}" type="presParOf" srcId="{50709455-F0AD-4856-9F01-CD8E570BD092}" destId="{F5E92396-E65B-4CDC-AB0E-22D7ABAA6D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771B76-3547-4327-9484-B0B663D48946}" type="doc">
      <dgm:prSet loTypeId="urn:microsoft.com/office/officeart/2009/layout/CircleArrowProcess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359A4071-3BD9-4352-8C25-A853171A445F}">
      <dgm:prSet phldrT="[Texto]" custT="1"/>
      <dgm:spPr/>
      <dgm:t>
        <a:bodyPr/>
        <a:lstStyle/>
        <a:p>
          <a:r>
            <a:rPr lang="es-ES" sz="16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Evaluación Técnica</a:t>
          </a:r>
          <a:endParaRPr lang="es-MX" sz="1600" b="1" dirty="0">
            <a:solidFill>
              <a:srgbClr val="C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1C93730-09E6-402F-8A48-44679CF778CD}" type="parTrans" cxnId="{0D93D3D6-DEF9-4519-ACA6-3681174BBBF9}">
      <dgm:prSet/>
      <dgm:spPr/>
      <dgm:t>
        <a:bodyPr/>
        <a:lstStyle/>
        <a:p>
          <a:endParaRPr lang="es-MX"/>
        </a:p>
      </dgm:t>
    </dgm:pt>
    <dgm:pt modelId="{A50AFB13-96F7-4A3F-925A-7D771D88AC14}" type="sibTrans" cxnId="{0D93D3D6-DEF9-4519-ACA6-3681174BBBF9}">
      <dgm:prSet/>
      <dgm:spPr/>
      <dgm:t>
        <a:bodyPr/>
        <a:lstStyle/>
        <a:p>
          <a:endParaRPr lang="es-MX"/>
        </a:p>
      </dgm:t>
    </dgm:pt>
    <dgm:pt modelId="{296B5F25-4135-4EE4-A752-78B61F429010}">
      <dgm:prSet phldrT="[Texto]"/>
      <dgm:spPr/>
      <dgm:t>
        <a:bodyPr/>
        <a:lstStyle/>
        <a:p>
          <a:r>
            <a:rPr lang="es-ES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Evaluación Económica </a:t>
          </a:r>
          <a:endParaRPr lang="es-MX" b="1" dirty="0">
            <a:solidFill>
              <a:srgbClr val="C00000"/>
            </a:solidFill>
          </a:endParaRPr>
        </a:p>
      </dgm:t>
    </dgm:pt>
    <dgm:pt modelId="{40F0A1EF-07AE-47C3-9054-F73FBFFA873D}" type="parTrans" cxnId="{BA47F13F-F860-475B-BC3B-49FC096EE50A}">
      <dgm:prSet/>
      <dgm:spPr/>
      <dgm:t>
        <a:bodyPr/>
        <a:lstStyle/>
        <a:p>
          <a:endParaRPr lang="es-MX"/>
        </a:p>
      </dgm:t>
    </dgm:pt>
    <dgm:pt modelId="{DAF50A1E-B5E9-4813-A0FD-5368FA59855E}" type="sibTrans" cxnId="{BA47F13F-F860-475B-BC3B-49FC096EE50A}">
      <dgm:prSet/>
      <dgm:spPr/>
      <dgm:t>
        <a:bodyPr/>
        <a:lstStyle/>
        <a:p>
          <a:endParaRPr lang="es-MX"/>
        </a:p>
      </dgm:t>
    </dgm:pt>
    <dgm:pt modelId="{2F1F6F88-40DD-4633-B24D-FFD77E9D5257}">
      <dgm:prSet phldrT="[Texto]"/>
      <dgm:spPr/>
      <dgm:t>
        <a:bodyPr/>
        <a:lstStyle/>
        <a:p>
          <a:r>
            <a:rPr lang="es-ES" b="1" dirty="0" smtClean="0">
              <a:solidFill>
                <a:srgbClr val="C00000"/>
              </a:solidFill>
            </a:rPr>
            <a:t>Adjudicación del contrato</a:t>
          </a:r>
          <a:endParaRPr lang="es-MX" b="1" dirty="0">
            <a:solidFill>
              <a:srgbClr val="C00000"/>
            </a:solidFill>
          </a:endParaRPr>
        </a:p>
      </dgm:t>
    </dgm:pt>
    <dgm:pt modelId="{33118771-ABA4-44F8-8B9D-F75BFE07BC98}" type="parTrans" cxnId="{095F26CF-1CC0-44A1-A822-70EA72F0BF27}">
      <dgm:prSet/>
      <dgm:spPr/>
      <dgm:t>
        <a:bodyPr/>
        <a:lstStyle/>
        <a:p>
          <a:endParaRPr lang="es-MX"/>
        </a:p>
      </dgm:t>
    </dgm:pt>
    <dgm:pt modelId="{0B845D0D-07A1-4165-9781-432625E19F7B}" type="sibTrans" cxnId="{095F26CF-1CC0-44A1-A822-70EA72F0BF27}">
      <dgm:prSet/>
      <dgm:spPr/>
      <dgm:t>
        <a:bodyPr/>
        <a:lstStyle/>
        <a:p>
          <a:endParaRPr lang="es-MX"/>
        </a:p>
      </dgm:t>
    </dgm:pt>
    <dgm:pt modelId="{CC1F1D98-2336-49CA-8DC4-0A5ED9E54D0B}">
      <dgm:prSet phldrT="[Texto]" custT="1"/>
      <dgm:spPr>
        <a:ln>
          <a:solidFill>
            <a:srgbClr val="C00000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400" dirty="0" smtClean="0"/>
            <a:t>Cumplieron con requisitos legales</a:t>
          </a:r>
          <a:endParaRPr lang="es-MX" sz="1400" dirty="0"/>
        </a:p>
      </dgm:t>
    </dgm:pt>
    <dgm:pt modelId="{8EA252BE-893D-4C98-87C2-F3B4916860D1}" type="parTrans" cxnId="{9E8215C3-B8E9-4640-8E67-9C2CD45D68AA}">
      <dgm:prSet/>
      <dgm:spPr/>
      <dgm:t>
        <a:bodyPr/>
        <a:lstStyle/>
        <a:p>
          <a:endParaRPr lang="es-MX"/>
        </a:p>
      </dgm:t>
    </dgm:pt>
    <dgm:pt modelId="{650132EE-E9C6-4CB7-B46B-86B04BFB90BD}" type="sibTrans" cxnId="{9E8215C3-B8E9-4640-8E67-9C2CD45D68AA}">
      <dgm:prSet/>
      <dgm:spPr/>
      <dgm:t>
        <a:bodyPr/>
        <a:lstStyle/>
        <a:p>
          <a:endParaRPr lang="es-MX"/>
        </a:p>
      </dgm:t>
    </dgm:pt>
    <dgm:pt modelId="{D94F313B-316A-437C-A09A-F29810218AF9}">
      <dgm:prSet phldrT="[Texto]" custT="1"/>
      <dgm:spPr>
        <a:ln>
          <a:solidFill>
            <a:srgbClr val="BC0000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s-MX" sz="1400" dirty="0"/>
        </a:p>
      </dgm:t>
    </dgm:pt>
    <dgm:pt modelId="{43B6A899-8ABE-416F-A8CE-36542042DCC3}" type="parTrans" cxnId="{E179F5A5-D131-4FCA-9A84-E37001BB8015}">
      <dgm:prSet/>
      <dgm:spPr/>
      <dgm:t>
        <a:bodyPr/>
        <a:lstStyle/>
        <a:p>
          <a:endParaRPr lang="es-MX"/>
        </a:p>
      </dgm:t>
    </dgm:pt>
    <dgm:pt modelId="{EA877A74-4C44-461A-B2E1-D7D01E8EE942}" type="sibTrans" cxnId="{E179F5A5-D131-4FCA-9A84-E37001BB8015}">
      <dgm:prSet/>
      <dgm:spPr/>
      <dgm:t>
        <a:bodyPr/>
        <a:lstStyle/>
        <a:p>
          <a:endParaRPr lang="es-MX"/>
        </a:p>
      </dgm:t>
    </dgm:pt>
    <dgm:pt modelId="{111AF458-10BB-4889-A2C5-A9776878A044}">
      <dgm:prSet phldrT="[Texto]" custT="1"/>
      <dgm:spPr>
        <a:ln>
          <a:solidFill>
            <a:srgbClr val="BC0000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4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 lleva a cabo, sólo si la propuesta técnica resulta solvente.</a:t>
          </a:r>
          <a:endParaRPr lang="es-MX" sz="1400" dirty="0"/>
        </a:p>
      </dgm:t>
    </dgm:pt>
    <dgm:pt modelId="{973DC77E-3C9F-4611-BE0C-05EEB5E1465B}" type="parTrans" cxnId="{A17C3983-90DB-4EC3-95AB-348C6C0257C1}">
      <dgm:prSet/>
      <dgm:spPr/>
      <dgm:t>
        <a:bodyPr/>
        <a:lstStyle/>
        <a:p>
          <a:endParaRPr lang="es-MX"/>
        </a:p>
      </dgm:t>
    </dgm:pt>
    <dgm:pt modelId="{98995883-7660-40D7-9D4E-F1AFE5AF04BE}" type="sibTrans" cxnId="{A17C3983-90DB-4EC3-95AB-348C6C0257C1}">
      <dgm:prSet/>
      <dgm:spPr/>
      <dgm:t>
        <a:bodyPr/>
        <a:lstStyle/>
        <a:p>
          <a:endParaRPr lang="es-MX"/>
        </a:p>
      </dgm:t>
    </dgm:pt>
    <dgm:pt modelId="{634482FF-45DD-4C4B-B918-321F71C48159}">
      <dgm:prSet phldrT="[Texto]" custT="1"/>
      <dgm:spPr>
        <a:ln>
          <a:solidFill>
            <a:srgbClr val="C00000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400" dirty="0" smtClean="0"/>
            <a:t>Resultado de evaluación técnica con puntaje o porcentaje mínimo exigido</a:t>
          </a:r>
          <a:endParaRPr lang="es-MX" sz="1400" dirty="0"/>
        </a:p>
      </dgm:t>
    </dgm:pt>
    <dgm:pt modelId="{CF01A606-312E-4483-88E7-16B5E396FB95}" type="parTrans" cxnId="{DD12EA56-80C9-4D9B-8D68-97B4EBC80D45}">
      <dgm:prSet/>
      <dgm:spPr/>
      <dgm:t>
        <a:bodyPr/>
        <a:lstStyle/>
        <a:p>
          <a:endParaRPr lang="es-MX"/>
        </a:p>
      </dgm:t>
    </dgm:pt>
    <dgm:pt modelId="{DC9C6B81-91FE-493D-B27B-34B2DD44C7E5}" type="sibTrans" cxnId="{DD12EA56-80C9-4D9B-8D68-97B4EBC80D45}">
      <dgm:prSet/>
      <dgm:spPr/>
      <dgm:t>
        <a:bodyPr/>
        <a:lstStyle/>
        <a:p>
          <a:endParaRPr lang="es-MX"/>
        </a:p>
      </dgm:t>
    </dgm:pt>
    <dgm:pt modelId="{F9C5CF9F-05F9-4613-A7AD-D784CA5EAB12}">
      <dgm:prSet phldrT="[Texto]" custT="1"/>
      <dgm:spPr>
        <a:ln>
          <a:solidFill>
            <a:srgbClr val="C00000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1400" dirty="0" smtClean="0"/>
            <a:t>La suma de la evaluación técnica con la económica dan como resultado el mayor puntaje o porcentaje. </a:t>
          </a:r>
          <a:endParaRPr lang="es-MX" sz="1400" dirty="0"/>
        </a:p>
      </dgm:t>
    </dgm:pt>
    <dgm:pt modelId="{0D9832A7-68D1-4CBD-8A9D-4C9D59C4FB77}" type="parTrans" cxnId="{8ACCA077-0138-4836-9994-16A58DC7387B}">
      <dgm:prSet/>
      <dgm:spPr/>
      <dgm:t>
        <a:bodyPr/>
        <a:lstStyle/>
        <a:p>
          <a:endParaRPr lang="es-MX"/>
        </a:p>
      </dgm:t>
    </dgm:pt>
    <dgm:pt modelId="{6A1A3C17-4B62-43B4-A9E6-EBA7CFCF981C}" type="sibTrans" cxnId="{8ACCA077-0138-4836-9994-16A58DC7387B}">
      <dgm:prSet/>
      <dgm:spPr/>
      <dgm:t>
        <a:bodyPr/>
        <a:lstStyle/>
        <a:p>
          <a:endParaRPr lang="es-MX"/>
        </a:p>
      </dgm:t>
    </dgm:pt>
    <dgm:pt modelId="{E6D9A4A4-F59C-48BA-8BAE-9BE8D9528312}" type="pres">
      <dgm:prSet presAssocID="{19771B76-3547-4327-9484-B0B663D4894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ABD3AE2-9576-4A13-811D-41BAFFA80694}" type="pres">
      <dgm:prSet presAssocID="{359A4071-3BD9-4352-8C25-A853171A445F}" presName="Accent1" presStyleCnt="0"/>
      <dgm:spPr/>
    </dgm:pt>
    <dgm:pt modelId="{70FAFE83-2603-4112-961D-EB94EF8256C0}" type="pres">
      <dgm:prSet presAssocID="{359A4071-3BD9-4352-8C25-A853171A445F}" presName="Accent" presStyleLbl="node1" presStyleIdx="0" presStyleCnt="3" custLinFactNeighborX="35514" custLinFactNeighborY="1657"/>
      <dgm:spPr/>
    </dgm:pt>
    <dgm:pt modelId="{D5DE15DF-084D-404C-B738-8BAD3B6793C8}" type="pres">
      <dgm:prSet presAssocID="{359A4071-3BD9-4352-8C25-A853171A445F}" presName="Parent1" presStyleLbl="revTx" presStyleIdx="0" presStyleCnt="5" custLinFactNeighborX="63911" custLinFactNeighborY="59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3DCE9C-B278-494D-AE95-09B8911D9E60}" type="pres">
      <dgm:prSet presAssocID="{296B5F25-4135-4EE4-A752-78B61F429010}" presName="Accent2" presStyleCnt="0"/>
      <dgm:spPr/>
    </dgm:pt>
    <dgm:pt modelId="{93BA187A-EA88-4477-A8D8-B0D4DCE50B1D}" type="pres">
      <dgm:prSet presAssocID="{296B5F25-4135-4EE4-A752-78B61F429010}" presName="Accent" presStyleLbl="node1" presStyleIdx="1" presStyleCnt="3" custLinFactNeighborX="35514" custLinFactNeighborY="1657"/>
      <dgm:spPr/>
    </dgm:pt>
    <dgm:pt modelId="{510A4B2F-4ADA-4CBF-9643-06C5387B8E8C}" type="pres">
      <dgm:prSet presAssocID="{296B5F25-4135-4EE4-A752-78B61F429010}" presName="Child2" presStyleLbl="revTx" presStyleIdx="1" presStyleCnt="5" custScaleX="139792" custScaleY="117087" custLinFactX="-100000" custLinFactNeighborX="-116975" custLinFactNeighborY="-124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A1F4E8-6784-413A-B1B9-0045BE562B1A}" type="pres">
      <dgm:prSet presAssocID="{296B5F25-4135-4EE4-A752-78B61F429010}" presName="Parent2" presStyleLbl="revTx" presStyleIdx="2" presStyleCnt="5" custLinFactNeighborX="63911" custLinFactNeighborY="59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05B46D-4421-431E-8953-F14C63861357}" type="pres">
      <dgm:prSet presAssocID="{2F1F6F88-40DD-4633-B24D-FFD77E9D5257}" presName="Accent3" presStyleCnt="0"/>
      <dgm:spPr/>
    </dgm:pt>
    <dgm:pt modelId="{E8E8B927-C284-4B29-9D75-A9D15DEBF9CD}" type="pres">
      <dgm:prSet presAssocID="{2F1F6F88-40DD-4633-B24D-FFD77E9D5257}" presName="Accent" presStyleLbl="node1" presStyleIdx="2" presStyleCnt="3" custLinFactNeighborX="41336" custLinFactNeighborY="1927"/>
      <dgm:spPr/>
    </dgm:pt>
    <dgm:pt modelId="{2AE29C10-12A3-4EE9-B87C-1E295CA7D36E}" type="pres">
      <dgm:prSet presAssocID="{2F1F6F88-40DD-4633-B24D-FFD77E9D5257}" presName="Child3" presStyleLbl="revTx" presStyleIdx="3" presStyleCnt="5" custScaleX="191925" custScaleY="205567" custLinFactNeighborX="89641" custLinFactNeighborY="8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41DFBD-8D95-403D-B7C0-21891BD5F1F3}" type="pres">
      <dgm:prSet presAssocID="{2F1F6F88-40DD-4633-B24D-FFD77E9D5257}" presName="Parent3" presStyleLbl="revTx" presStyleIdx="4" presStyleCnt="5" custLinFactNeighborX="68575" custLinFactNeighborY="-17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95F26CF-1CC0-44A1-A822-70EA72F0BF27}" srcId="{19771B76-3547-4327-9484-B0B663D48946}" destId="{2F1F6F88-40DD-4633-B24D-FFD77E9D5257}" srcOrd="2" destOrd="0" parTransId="{33118771-ABA4-44F8-8B9D-F75BFE07BC98}" sibTransId="{0B845D0D-07A1-4165-9781-432625E19F7B}"/>
    <dgm:cxn modelId="{BA47F13F-F860-475B-BC3B-49FC096EE50A}" srcId="{19771B76-3547-4327-9484-B0B663D48946}" destId="{296B5F25-4135-4EE4-A752-78B61F429010}" srcOrd="1" destOrd="0" parTransId="{40F0A1EF-07AE-47C3-9054-F73FBFFA873D}" sibTransId="{DAF50A1E-B5E9-4813-A0FD-5368FA59855E}"/>
    <dgm:cxn modelId="{9E8215C3-B8E9-4640-8E67-9C2CD45D68AA}" srcId="{2F1F6F88-40DD-4633-B24D-FFD77E9D5257}" destId="{CC1F1D98-2336-49CA-8DC4-0A5ED9E54D0B}" srcOrd="0" destOrd="0" parTransId="{8EA252BE-893D-4C98-87C2-F3B4916860D1}" sibTransId="{650132EE-E9C6-4CB7-B46B-86B04BFB90BD}"/>
    <dgm:cxn modelId="{AF1CDB3E-3DD9-47A9-857D-E23B70CD1D73}" type="presOf" srcId="{19771B76-3547-4327-9484-B0B663D48946}" destId="{E6D9A4A4-F59C-48BA-8BAE-9BE8D9528312}" srcOrd="0" destOrd="0" presId="urn:microsoft.com/office/officeart/2009/layout/CircleArrowProcess"/>
    <dgm:cxn modelId="{E15B7762-5F51-44AA-B7F7-8A0C4CC4D8E5}" type="presOf" srcId="{2F1F6F88-40DD-4633-B24D-FFD77E9D5257}" destId="{7741DFBD-8D95-403D-B7C0-21891BD5F1F3}" srcOrd="0" destOrd="0" presId="urn:microsoft.com/office/officeart/2009/layout/CircleArrowProcess"/>
    <dgm:cxn modelId="{CF3DBA24-5641-4071-8AB0-A997F61099AB}" type="presOf" srcId="{CC1F1D98-2336-49CA-8DC4-0A5ED9E54D0B}" destId="{2AE29C10-12A3-4EE9-B87C-1E295CA7D36E}" srcOrd="0" destOrd="0" presId="urn:microsoft.com/office/officeart/2009/layout/CircleArrowProcess"/>
    <dgm:cxn modelId="{0D93D3D6-DEF9-4519-ACA6-3681174BBBF9}" srcId="{19771B76-3547-4327-9484-B0B663D48946}" destId="{359A4071-3BD9-4352-8C25-A853171A445F}" srcOrd="0" destOrd="0" parTransId="{01C93730-09E6-402F-8A48-44679CF778CD}" sibTransId="{A50AFB13-96F7-4A3F-925A-7D771D88AC14}"/>
    <dgm:cxn modelId="{A8E171DA-8725-40D7-89A2-5CF7645FF593}" type="presOf" srcId="{D94F313B-316A-437C-A09A-F29810218AF9}" destId="{510A4B2F-4ADA-4CBF-9643-06C5387B8E8C}" srcOrd="0" destOrd="1" presId="urn:microsoft.com/office/officeart/2009/layout/CircleArrowProcess"/>
    <dgm:cxn modelId="{8ACCA077-0138-4836-9994-16A58DC7387B}" srcId="{2F1F6F88-40DD-4633-B24D-FFD77E9D5257}" destId="{F9C5CF9F-05F9-4613-A7AD-D784CA5EAB12}" srcOrd="2" destOrd="0" parTransId="{0D9832A7-68D1-4CBD-8A9D-4C9D59C4FB77}" sibTransId="{6A1A3C17-4B62-43B4-A9E6-EBA7CFCF981C}"/>
    <dgm:cxn modelId="{DD12EA56-80C9-4D9B-8D68-97B4EBC80D45}" srcId="{2F1F6F88-40DD-4633-B24D-FFD77E9D5257}" destId="{634482FF-45DD-4C4B-B918-321F71C48159}" srcOrd="1" destOrd="0" parTransId="{CF01A606-312E-4483-88E7-16B5E396FB95}" sibTransId="{DC9C6B81-91FE-493D-B27B-34B2DD44C7E5}"/>
    <dgm:cxn modelId="{289816AC-9DB3-4A34-A18F-8912248F3547}" type="presOf" srcId="{F9C5CF9F-05F9-4613-A7AD-D784CA5EAB12}" destId="{2AE29C10-12A3-4EE9-B87C-1E295CA7D36E}" srcOrd="0" destOrd="2" presId="urn:microsoft.com/office/officeart/2009/layout/CircleArrowProcess"/>
    <dgm:cxn modelId="{A035F020-3436-40BE-AC27-6ECB30F7873D}" type="presOf" srcId="{359A4071-3BD9-4352-8C25-A853171A445F}" destId="{D5DE15DF-084D-404C-B738-8BAD3B6793C8}" srcOrd="0" destOrd="0" presId="urn:microsoft.com/office/officeart/2009/layout/CircleArrowProcess"/>
    <dgm:cxn modelId="{E28C1BAF-CA8B-489F-9698-068812C1B5C4}" type="presOf" srcId="{296B5F25-4135-4EE4-A752-78B61F429010}" destId="{B6A1F4E8-6784-413A-B1B9-0045BE562B1A}" srcOrd="0" destOrd="0" presId="urn:microsoft.com/office/officeart/2009/layout/CircleArrowProcess"/>
    <dgm:cxn modelId="{87B21005-F4AF-4B4A-92AC-9659D96A3DDB}" type="presOf" srcId="{634482FF-45DD-4C4B-B918-321F71C48159}" destId="{2AE29C10-12A3-4EE9-B87C-1E295CA7D36E}" srcOrd="0" destOrd="1" presId="urn:microsoft.com/office/officeart/2009/layout/CircleArrowProcess"/>
    <dgm:cxn modelId="{E179F5A5-D131-4FCA-9A84-E37001BB8015}" srcId="{296B5F25-4135-4EE4-A752-78B61F429010}" destId="{D94F313B-316A-437C-A09A-F29810218AF9}" srcOrd="1" destOrd="0" parTransId="{43B6A899-8ABE-416F-A8CE-36542042DCC3}" sibTransId="{EA877A74-4C44-461A-B2E1-D7D01E8EE942}"/>
    <dgm:cxn modelId="{A69D68D8-4625-411B-991F-FDA42AD8EFE3}" type="presOf" srcId="{111AF458-10BB-4889-A2C5-A9776878A044}" destId="{510A4B2F-4ADA-4CBF-9643-06C5387B8E8C}" srcOrd="0" destOrd="0" presId="urn:microsoft.com/office/officeart/2009/layout/CircleArrowProcess"/>
    <dgm:cxn modelId="{A17C3983-90DB-4EC3-95AB-348C6C0257C1}" srcId="{296B5F25-4135-4EE4-A752-78B61F429010}" destId="{111AF458-10BB-4889-A2C5-A9776878A044}" srcOrd="0" destOrd="0" parTransId="{973DC77E-3C9F-4611-BE0C-05EEB5E1465B}" sibTransId="{98995883-7660-40D7-9D4E-F1AFE5AF04BE}"/>
    <dgm:cxn modelId="{485956A6-A78B-4D88-B920-03F7E0FE29BB}" type="presParOf" srcId="{E6D9A4A4-F59C-48BA-8BAE-9BE8D9528312}" destId="{FABD3AE2-9576-4A13-811D-41BAFFA80694}" srcOrd="0" destOrd="0" presId="urn:microsoft.com/office/officeart/2009/layout/CircleArrowProcess"/>
    <dgm:cxn modelId="{1647058C-A879-4811-9545-67481D4D4A43}" type="presParOf" srcId="{FABD3AE2-9576-4A13-811D-41BAFFA80694}" destId="{70FAFE83-2603-4112-961D-EB94EF8256C0}" srcOrd="0" destOrd="0" presId="urn:microsoft.com/office/officeart/2009/layout/CircleArrowProcess"/>
    <dgm:cxn modelId="{51EAD699-3E7B-48D2-A269-E0860120090D}" type="presParOf" srcId="{E6D9A4A4-F59C-48BA-8BAE-9BE8D9528312}" destId="{D5DE15DF-084D-404C-B738-8BAD3B6793C8}" srcOrd="1" destOrd="0" presId="urn:microsoft.com/office/officeart/2009/layout/CircleArrowProcess"/>
    <dgm:cxn modelId="{38B4C1F3-1B0B-4B90-ACDB-F0B2A08A587E}" type="presParOf" srcId="{E6D9A4A4-F59C-48BA-8BAE-9BE8D9528312}" destId="{CE3DCE9C-B278-494D-AE95-09B8911D9E60}" srcOrd="2" destOrd="0" presId="urn:microsoft.com/office/officeart/2009/layout/CircleArrowProcess"/>
    <dgm:cxn modelId="{96533E61-B24B-476E-AD36-0BD2C9AB5D15}" type="presParOf" srcId="{CE3DCE9C-B278-494D-AE95-09B8911D9E60}" destId="{93BA187A-EA88-4477-A8D8-B0D4DCE50B1D}" srcOrd="0" destOrd="0" presId="urn:microsoft.com/office/officeart/2009/layout/CircleArrowProcess"/>
    <dgm:cxn modelId="{A1A0D3DD-6FAB-4223-A7A6-D467E6B76665}" type="presParOf" srcId="{E6D9A4A4-F59C-48BA-8BAE-9BE8D9528312}" destId="{510A4B2F-4ADA-4CBF-9643-06C5387B8E8C}" srcOrd="3" destOrd="0" presId="urn:microsoft.com/office/officeart/2009/layout/CircleArrowProcess"/>
    <dgm:cxn modelId="{3885E8EB-BDE7-4186-86D5-B6F8B0D57E06}" type="presParOf" srcId="{E6D9A4A4-F59C-48BA-8BAE-9BE8D9528312}" destId="{B6A1F4E8-6784-413A-B1B9-0045BE562B1A}" srcOrd="4" destOrd="0" presId="urn:microsoft.com/office/officeart/2009/layout/CircleArrowProcess"/>
    <dgm:cxn modelId="{9B415BD7-916D-4F67-8C74-2272C83A1470}" type="presParOf" srcId="{E6D9A4A4-F59C-48BA-8BAE-9BE8D9528312}" destId="{CA05B46D-4421-431E-8953-F14C63861357}" srcOrd="5" destOrd="0" presId="urn:microsoft.com/office/officeart/2009/layout/CircleArrowProcess"/>
    <dgm:cxn modelId="{3D294198-204B-4F48-8DE1-0502C54E86A6}" type="presParOf" srcId="{CA05B46D-4421-431E-8953-F14C63861357}" destId="{E8E8B927-C284-4B29-9D75-A9D15DEBF9CD}" srcOrd="0" destOrd="0" presId="urn:microsoft.com/office/officeart/2009/layout/CircleArrowProcess"/>
    <dgm:cxn modelId="{6243184B-1CD7-42B4-B252-28E05831195C}" type="presParOf" srcId="{E6D9A4A4-F59C-48BA-8BAE-9BE8D9528312}" destId="{2AE29C10-12A3-4EE9-B87C-1E295CA7D36E}" srcOrd="6" destOrd="0" presId="urn:microsoft.com/office/officeart/2009/layout/CircleArrowProcess"/>
    <dgm:cxn modelId="{6F7E5DB0-BC65-4F73-8B77-C80A4FA10D54}" type="presParOf" srcId="{E6D9A4A4-F59C-48BA-8BAE-9BE8D9528312}" destId="{7741DFBD-8D95-403D-B7C0-21891BD5F1F3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2D3DB-B2BF-4A96-B8C1-62EF51DD1D25}">
      <dsp:nvSpPr>
        <dsp:cNvPr id="0" name=""/>
        <dsp:cNvSpPr/>
      </dsp:nvSpPr>
      <dsp:spPr>
        <a:xfrm>
          <a:off x="0" y="86972"/>
          <a:ext cx="8229600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1. Diagnóstico de las contrataciones públicas en México </a:t>
          </a:r>
          <a:endParaRPr lang="es-MX" sz="2400" kern="1200"/>
        </a:p>
      </dsp:txBody>
      <dsp:txXfrm>
        <a:off x="46541" y="133513"/>
        <a:ext cx="8136518" cy="860321"/>
      </dsp:txXfrm>
    </dsp:sp>
    <dsp:sp modelId="{742C917B-B04A-4CB5-80F9-C7011C68E551}">
      <dsp:nvSpPr>
        <dsp:cNvPr id="0" name=""/>
        <dsp:cNvSpPr/>
      </dsp:nvSpPr>
      <dsp:spPr>
        <a:xfrm>
          <a:off x="0" y="1109495"/>
          <a:ext cx="8229600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2. Reformas en materia de contrataciones públicas </a:t>
          </a:r>
          <a:endParaRPr lang="es-MX" sz="2400" kern="1200"/>
        </a:p>
      </dsp:txBody>
      <dsp:txXfrm>
        <a:off x="46541" y="1156036"/>
        <a:ext cx="8136518" cy="860321"/>
      </dsp:txXfrm>
    </dsp:sp>
    <dsp:sp modelId="{3ED87FAE-61A7-4E47-8C49-698C7A06989D}">
      <dsp:nvSpPr>
        <dsp:cNvPr id="0" name=""/>
        <dsp:cNvSpPr/>
      </dsp:nvSpPr>
      <dsp:spPr>
        <a:xfrm>
          <a:off x="0" y="2132019"/>
          <a:ext cx="8229600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3. Criterios de evaluación de proposiciones vigentes </a:t>
          </a:r>
          <a:endParaRPr lang="es-MX" sz="2400" kern="1200" dirty="0"/>
        </a:p>
      </dsp:txBody>
      <dsp:txXfrm>
        <a:off x="46541" y="2178560"/>
        <a:ext cx="8136518" cy="860321"/>
      </dsp:txXfrm>
    </dsp:sp>
    <dsp:sp modelId="{118A0CE9-20B2-487B-A520-FB4F94644F75}">
      <dsp:nvSpPr>
        <dsp:cNvPr id="0" name=""/>
        <dsp:cNvSpPr/>
      </dsp:nvSpPr>
      <dsp:spPr>
        <a:xfrm>
          <a:off x="0" y="3154543"/>
          <a:ext cx="8229600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4. Criterio de evaluación por puntos o porcentajes </a:t>
          </a:r>
          <a:endParaRPr lang="es-MX" sz="2400" kern="1200" dirty="0"/>
        </a:p>
      </dsp:txBody>
      <dsp:txXfrm>
        <a:off x="46541" y="3201084"/>
        <a:ext cx="8136518" cy="860321"/>
      </dsp:txXfrm>
    </dsp:sp>
    <dsp:sp modelId="{6BD3F85A-BF7F-42BD-9BDF-DD7225712B1B}">
      <dsp:nvSpPr>
        <dsp:cNvPr id="0" name=""/>
        <dsp:cNvSpPr/>
      </dsp:nvSpPr>
      <dsp:spPr>
        <a:xfrm>
          <a:off x="0" y="4177067"/>
          <a:ext cx="8229600" cy="9534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5. Retos para la mejora de los criterios de evaluación de proposiciones				</a:t>
          </a:r>
          <a:endParaRPr lang="es-MX" sz="2400" kern="1200" dirty="0"/>
        </a:p>
      </dsp:txBody>
      <dsp:txXfrm>
        <a:off x="46541" y="4223608"/>
        <a:ext cx="8136518" cy="8603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31DD2-0FF8-464B-BA08-D4E8AB26778F}">
      <dsp:nvSpPr>
        <dsp:cNvPr id="0" name=""/>
        <dsp:cNvSpPr/>
      </dsp:nvSpPr>
      <dsp:spPr>
        <a:xfrm>
          <a:off x="102299" y="16378"/>
          <a:ext cx="1808696" cy="373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cap="none" spc="0" dirty="0" smtClean="0">
              <a:ln w="11430"/>
              <a:effectLst/>
            </a:rPr>
            <a:t>Hallazgos</a:t>
          </a:r>
          <a:endParaRPr lang="es-MX" sz="2000" b="1" kern="1200" cap="none" spc="0" dirty="0">
            <a:ln w="11430"/>
            <a:effectLst/>
          </a:endParaRPr>
        </a:p>
      </dsp:txBody>
      <dsp:txXfrm>
        <a:off x="113232" y="27311"/>
        <a:ext cx="1786830" cy="351428"/>
      </dsp:txXfrm>
    </dsp:sp>
    <dsp:sp modelId="{2986101C-50CB-4111-8BD0-161A5E591541}">
      <dsp:nvSpPr>
        <dsp:cNvPr id="0" name=""/>
        <dsp:cNvSpPr/>
      </dsp:nvSpPr>
      <dsp:spPr>
        <a:xfrm>
          <a:off x="4379206" y="16378"/>
          <a:ext cx="1808696" cy="373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cap="none" spc="0" smtClean="0">
              <a:ln w="11430"/>
              <a:effectLst/>
            </a:rPr>
            <a:t>Riesgos</a:t>
          </a:r>
          <a:endParaRPr lang="es-MX" sz="2000" b="1" kern="1200" cap="none" spc="0" dirty="0">
            <a:ln w="11430"/>
            <a:effectLst/>
          </a:endParaRPr>
        </a:p>
      </dsp:txBody>
      <dsp:txXfrm>
        <a:off x="4390139" y="27311"/>
        <a:ext cx="1786830" cy="351428"/>
      </dsp:txXfrm>
    </dsp:sp>
    <dsp:sp modelId="{4F4AC4D8-EAB4-497A-9F3E-3D70CB49EEE8}">
      <dsp:nvSpPr>
        <dsp:cNvPr id="0" name=""/>
        <dsp:cNvSpPr/>
      </dsp:nvSpPr>
      <dsp:spPr>
        <a:xfrm>
          <a:off x="2791540" y="4581893"/>
          <a:ext cx="753623" cy="442264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81EE8-7DF3-41F9-9E92-13931BA952B7}">
      <dsp:nvSpPr>
        <dsp:cNvPr id="0" name=""/>
        <dsp:cNvSpPr/>
      </dsp:nvSpPr>
      <dsp:spPr>
        <a:xfrm rot="21143473">
          <a:off x="298470" y="4417333"/>
          <a:ext cx="5739763" cy="13827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00291-1496-49C6-9425-3D3125B2A75C}">
      <dsp:nvSpPr>
        <dsp:cNvPr id="0" name=""/>
        <dsp:cNvSpPr/>
      </dsp:nvSpPr>
      <dsp:spPr>
        <a:xfrm rot="21143473">
          <a:off x="3149898" y="3567196"/>
          <a:ext cx="2709771" cy="618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Procedimientos basados en el control y no en los resultados</a:t>
          </a:r>
          <a:endParaRPr lang="es-MX" sz="1500" kern="1200" dirty="0"/>
        </a:p>
      </dsp:txBody>
      <dsp:txXfrm>
        <a:off x="3180114" y="3597412"/>
        <a:ext cx="2649339" cy="558544"/>
      </dsp:txXfrm>
    </dsp:sp>
    <dsp:sp modelId="{04245C4B-447D-4D3E-9B5B-0AB332356849}">
      <dsp:nvSpPr>
        <dsp:cNvPr id="0" name=""/>
        <dsp:cNvSpPr/>
      </dsp:nvSpPr>
      <dsp:spPr>
        <a:xfrm rot="21143473">
          <a:off x="3149898" y="2899988"/>
          <a:ext cx="2709771" cy="618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Falta de visión estratégica</a:t>
          </a:r>
        </a:p>
      </dsp:txBody>
      <dsp:txXfrm>
        <a:off x="3180114" y="2930204"/>
        <a:ext cx="2649339" cy="558544"/>
      </dsp:txXfrm>
    </dsp:sp>
    <dsp:sp modelId="{CC4ED027-5FDE-499E-8074-3C4FD1E566EB}">
      <dsp:nvSpPr>
        <dsp:cNvPr id="0" name=""/>
        <dsp:cNvSpPr/>
      </dsp:nvSpPr>
      <dsp:spPr>
        <a:xfrm rot="21143473">
          <a:off x="3149898" y="2232780"/>
          <a:ext cx="2709771" cy="618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Ineficiencia en el gasto público</a:t>
          </a:r>
        </a:p>
      </dsp:txBody>
      <dsp:txXfrm>
        <a:off x="3180114" y="2262996"/>
        <a:ext cx="2649339" cy="558544"/>
      </dsp:txXfrm>
    </dsp:sp>
    <dsp:sp modelId="{E645EF2C-4E01-407C-9370-67EBECBEC2E3}">
      <dsp:nvSpPr>
        <dsp:cNvPr id="0" name=""/>
        <dsp:cNvSpPr/>
      </dsp:nvSpPr>
      <dsp:spPr>
        <a:xfrm rot="21143473">
          <a:off x="3149898" y="1553514"/>
          <a:ext cx="2709771" cy="6189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kern="1200" dirty="0" smtClean="0"/>
            <a:t>Corrupción</a:t>
          </a:r>
        </a:p>
      </dsp:txBody>
      <dsp:txXfrm>
        <a:off x="3180114" y="1583730"/>
        <a:ext cx="2649339" cy="558544"/>
      </dsp:txXfrm>
    </dsp:sp>
    <dsp:sp modelId="{C2944C80-6B43-43F8-AE50-0233D59850FD}">
      <dsp:nvSpPr>
        <dsp:cNvPr id="0" name=""/>
        <dsp:cNvSpPr/>
      </dsp:nvSpPr>
      <dsp:spPr>
        <a:xfrm rot="21143473">
          <a:off x="390144" y="3914448"/>
          <a:ext cx="2709771" cy="618976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bg1"/>
              </a:solidFill>
            </a:rPr>
            <a:t>Falta de enfoque al cumplimiento de objetivos</a:t>
          </a:r>
        </a:p>
      </dsp:txBody>
      <dsp:txXfrm>
        <a:off x="420360" y="3944664"/>
        <a:ext cx="2649339" cy="558544"/>
      </dsp:txXfrm>
    </dsp:sp>
    <dsp:sp modelId="{C0D5D85D-FF49-4858-9BF0-CCEF1886DA3C}">
      <dsp:nvSpPr>
        <dsp:cNvPr id="0" name=""/>
        <dsp:cNvSpPr/>
      </dsp:nvSpPr>
      <dsp:spPr>
        <a:xfrm rot="21143473">
          <a:off x="253786" y="3607394"/>
          <a:ext cx="2709771" cy="25740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bg1"/>
              </a:solidFill>
            </a:rPr>
            <a:t>Rígido y excesivo marco jurídico</a:t>
          </a:r>
          <a:endParaRPr lang="es-MX" sz="1500" kern="1200" dirty="0">
            <a:solidFill>
              <a:schemeClr val="bg1"/>
            </a:solidFill>
          </a:endParaRPr>
        </a:p>
      </dsp:txBody>
      <dsp:txXfrm>
        <a:off x="266351" y="3619959"/>
        <a:ext cx="2684641" cy="232271"/>
      </dsp:txXfrm>
    </dsp:sp>
    <dsp:sp modelId="{FBB16D07-1D4F-418E-8256-4C27643F55F2}">
      <dsp:nvSpPr>
        <dsp:cNvPr id="0" name=""/>
        <dsp:cNvSpPr/>
      </dsp:nvSpPr>
      <dsp:spPr>
        <a:xfrm rot="21143473">
          <a:off x="218444" y="3045069"/>
          <a:ext cx="2709771" cy="44430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bg1"/>
              </a:solidFill>
            </a:rPr>
            <a:t>Inadecuada planeación</a:t>
          </a:r>
        </a:p>
      </dsp:txBody>
      <dsp:txXfrm>
        <a:off x="240133" y="3066758"/>
        <a:ext cx="2666393" cy="400923"/>
      </dsp:txXfrm>
    </dsp:sp>
    <dsp:sp modelId="{10ECEC5A-346E-468F-8006-75CF671CD120}">
      <dsp:nvSpPr>
        <dsp:cNvPr id="0" name=""/>
        <dsp:cNvSpPr/>
      </dsp:nvSpPr>
      <dsp:spPr>
        <a:xfrm rot="21143473">
          <a:off x="187389" y="2599039"/>
          <a:ext cx="2709771" cy="31309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bg1"/>
              </a:solidFill>
            </a:rPr>
            <a:t>Obsoleto sistema electrónico</a:t>
          </a:r>
        </a:p>
      </dsp:txBody>
      <dsp:txXfrm>
        <a:off x="202673" y="2614323"/>
        <a:ext cx="2679203" cy="2825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327E90E-5373-4C23-A8E8-8E0BD804C5D1}" type="datetimeFigureOut">
              <a:rPr lang="es-MX" smtClean="0"/>
              <a:t>26/10/2014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046A796-87B3-44FC-B243-278DCC4DC3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33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B6E90-767A-4C46-AE13-DECFD9D32BA9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6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6A796-87B3-44FC-B243-278DCC4DC380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73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67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97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77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725711"/>
          </a:xfrm>
        </p:spPr>
        <p:txBody>
          <a:bodyPr>
            <a:noAutofit/>
          </a:bodyPr>
          <a:lstStyle>
            <a:lvl1pPr>
              <a:defRPr sz="320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1800"/>
            </a:lvl1pPr>
            <a:lvl2pPr marL="742950" indent="-285750">
              <a:buClr>
                <a:schemeClr val="accent3">
                  <a:lumMod val="75000"/>
                </a:schemeClr>
              </a:buClr>
              <a:buFont typeface="Calibri" pitchFamily="34" charset="0"/>
              <a:buChar char="⁻"/>
              <a:defRPr sz="1800"/>
            </a:lvl2pPr>
            <a:lvl3pPr marL="11430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3pPr>
            <a:lvl4pPr marL="16002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4pPr>
            <a:lvl5pPr marL="20574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446708" y="862236"/>
            <a:ext cx="8240092" cy="4192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 userDrawn="1"/>
        </p:nvSpPr>
        <p:spPr>
          <a:xfrm>
            <a:off x="611560" y="6320353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i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Narrow" pitchFamily="34" charset="0"/>
              </a:rPr>
              <a:t>Unidad de Política de Contrataciones Públicas</a:t>
            </a:r>
            <a:endParaRPr lang="es-MX" sz="1200" i="1" dirty="0">
              <a:solidFill>
                <a:prstClr val="black">
                  <a:lumMod val="50000"/>
                  <a:lumOff val="50000"/>
                </a:prstClr>
              </a:solidFill>
              <a:latin typeface="Arial Narrow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546" y="6295728"/>
            <a:ext cx="539552" cy="53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975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6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923112" cy="92211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s-ES" dirty="0" smtClean="0"/>
              <a:t>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>
            <a:lvl1pPr marL="342900" indent="-3429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1800"/>
            </a:lvl1pPr>
            <a:lvl2pPr marL="742950" indent="-285750">
              <a:buClr>
                <a:schemeClr val="accent3">
                  <a:lumMod val="75000"/>
                </a:schemeClr>
              </a:buClr>
              <a:buFont typeface="Calibri" pitchFamily="34" charset="0"/>
              <a:buChar char="⁻"/>
              <a:defRPr sz="1800"/>
            </a:lvl2pPr>
            <a:lvl3pPr marL="11430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3pPr>
            <a:lvl4pPr marL="16002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4pPr>
            <a:lvl5pPr marL="2057400" indent="-2286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899592" y="1052736"/>
            <a:ext cx="648589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467544" y="6186820"/>
            <a:ext cx="8208912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5 Marcador de número de diapositiva"/>
          <p:cNvSpPr txBox="1">
            <a:spLocks/>
          </p:cNvSpPr>
          <p:nvPr userDrawn="1"/>
        </p:nvSpPr>
        <p:spPr>
          <a:xfrm>
            <a:off x="5220072" y="6320078"/>
            <a:ext cx="3466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b="0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Profesionalización de compradores públicos</a:t>
            </a:r>
            <a:endParaRPr lang="es-MX" i="1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</p:txBody>
      </p:sp>
      <p:pic>
        <p:nvPicPr>
          <p:cNvPr id="10" name="Picture 2" descr="C:\Users\mtoriz\Documents\PTORIZ\UPCP\AUXILIAR\imágenes\institucional\gobierno de la república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1" b="16543"/>
          <a:stretch/>
        </p:blipFill>
        <p:spPr bwMode="auto">
          <a:xfrm>
            <a:off x="7372734" y="454149"/>
            <a:ext cx="1454575" cy="54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funcionpublica.gob.mx/web/2013/images/logoSFP_hoz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56263"/>
            <a:ext cx="1480632" cy="4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68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6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3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41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22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69273" y="116632"/>
            <a:ext cx="8967223" cy="662473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7000">
                <a:schemeClr val="bg1">
                  <a:lumMod val="85000"/>
                </a:schemeClr>
              </a:gs>
              <a:gs pos="93000">
                <a:schemeClr val="bg1"/>
              </a:gs>
            </a:gsLst>
          </a:gradFill>
          <a:ln cmpd="sng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96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83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34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59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8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2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38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19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60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28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7891-1C9E-4056-9F4A-5B5784330D2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1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5095C-A6FF-4F1F-BCEB-CADEB04B057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26/10/2014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4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10.xml"/><Relationship Id="rId7" Type="http://schemas.openxmlformats.org/officeDocument/2006/relationships/image" Target="../media/image1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cionpublica.gob.mx/unaopspf/unaop1.ht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  <a:gs pos="50000">
              <a:srgbClr val="ECECEC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259632" y="2687440"/>
            <a:ext cx="676875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259632" y="4077072"/>
            <a:ext cx="6768752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42775" y="2832907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CRITERIOS DE EVALUACIÓN DE </a:t>
            </a:r>
            <a:r>
              <a:rPr lang="es-MX" sz="2800" b="1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PROPOSICIONES</a:t>
            </a:r>
          </a:p>
          <a:p>
            <a:pPr algn="ctr"/>
            <a:r>
              <a:rPr lang="es-ES" sz="2000" b="1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Experiencia en México </a:t>
            </a:r>
            <a:endParaRPr lang="es-MX" sz="2000" b="1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mtoriz\Documents\PTORIZ\UPCP\AUXILIAR\imágenes\institucional\gobierno de la repúblic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1" b="16543"/>
          <a:stretch/>
        </p:blipFill>
        <p:spPr bwMode="auto">
          <a:xfrm>
            <a:off x="7181088" y="6046955"/>
            <a:ext cx="1454575" cy="54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www.funcionpublica.gob.mx/web/2013/images/logoSFP_hoz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0" y="6110768"/>
            <a:ext cx="1480632" cy="48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CuadroTexto"/>
          <p:cNvSpPr txBox="1"/>
          <p:nvPr/>
        </p:nvSpPr>
        <p:spPr>
          <a:xfrm>
            <a:off x="3703813" y="6093296"/>
            <a:ext cx="150554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Octubre  2014</a:t>
            </a:r>
          </a:p>
        </p:txBody>
      </p:sp>
      <p:sp>
        <p:nvSpPr>
          <p:cNvPr id="12" name="4 CuadroTexto"/>
          <p:cNvSpPr txBox="1"/>
          <p:nvPr/>
        </p:nvSpPr>
        <p:spPr>
          <a:xfrm>
            <a:off x="1053568" y="4993714"/>
            <a:ext cx="69847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Unidad de Política de Contrataciones Públicas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141813" y="5363046"/>
            <a:ext cx="28082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sz="1400" b="1" dirty="0">
                <a:solidFill>
                  <a:srgbClr val="C00000"/>
                </a:solidFill>
              </a:rPr>
              <a:t>Subsecretaría de Responsabilidades Administrativas y Contrataciones Públicas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51720" y="1143547"/>
            <a:ext cx="4572000" cy="1084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s-MX" sz="105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s-MX" b="1" dirty="0">
                <a:solidFill>
                  <a:srgbClr val="000000"/>
                </a:solidFill>
                <a:latin typeface="Cambria" panose="02040503050406030204" pitchFamily="18" charset="0"/>
              </a:rPr>
              <a:t>X Conferencia Anual sobre Compras Gubernamentales de las Américas de la RICG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09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16105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35696" y="82254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Binario</a:t>
            </a:r>
            <a:endParaRPr lang="es-MX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57200" y="1237457"/>
            <a:ext cx="6491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Se determina la solvencia de las proposiciones verificando “Si cumplen” o “No cumplen” con requisitos e identificando el precio más bajo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. 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7157413" y="980728"/>
            <a:ext cx="1546477" cy="1134986"/>
          </a:xfrm>
          <a:prstGeom prst="roundRect">
            <a:avLst>
              <a:gd name="adj" fmla="val 10000"/>
            </a:avLst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4 CuadroTexto"/>
          <p:cNvSpPr txBox="1"/>
          <p:nvPr/>
        </p:nvSpPr>
        <p:spPr>
          <a:xfrm>
            <a:off x="971600" y="332656"/>
            <a:ext cx="71287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3. CRITERIOS </a:t>
            </a:r>
            <a:r>
              <a:rPr lang="es-MX" sz="2200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EVALUACIÓN VIGENTES</a:t>
            </a:r>
            <a:endParaRPr lang="es-MX" sz="2200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858982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35696" y="82254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Costo Beneficio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57200" y="1237457"/>
            <a:ext cx="6491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Se determina la solvencia de las proposiciones evaluando el mayor beneficio neto, como resultado de considerar el precio del bien, servicio o arrendamiento más el de conceptos previstos, vinculados con tiempo y consumo.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4 CuadroTexto"/>
          <p:cNvSpPr txBox="1"/>
          <p:nvPr/>
        </p:nvSpPr>
        <p:spPr>
          <a:xfrm>
            <a:off x="971600" y="332656"/>
            <a:ext cx="71287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3. CRITERIOS </a:t>
            </a:r>
            <a:r>
              <a:rPr lang="es-MX" sz="2200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EVALUACIÓN VIGENTES</a:t>
            </a:r>
            <a:endParaRPr lang="es-MX" sz="2200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7140323" y="937113"/>
            <a:ext cx="1546477" cy="1247018"/>
          </a:xfrm>
          <a:prstGeom prst="roundRect">
            <a:avLst>
              <a:gd name="adj" fmla="val 10000"/>
            </a:avLst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860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744092"/>
              </p:ext>
            </p:extLst>
          </p:nvPr>
        </p:nvGraphicFramePr>
        <p:xfrm>
          <a:off x="457200" y="1600200"/>
          <a:ext cx="8229600" cy="4768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35696" y="82254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Puntos o porcentajes: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67544" y="1126386"/>
            <a:ext cx="64910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4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Se determina </a:t>
            </a:r>
            <a:r>
              <a:rPr lang="es-MX" sz="14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la solvencia de las proposiciones evaluando los </a:t>
            </a:r>
            <a:r>
              <a:rPr lang="es-MX" sz="14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rubros y subrubros establecidos y fijando los puntos o unidades porcentuales en cada uno de ellos.</a:t>
            </a:r>
            <a:endParaRPr lang="es-MX" sz="1400" dirty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endParaRPr>
          </a:p>
        </p:txBody>
      </p:sp>
      <p:sp>
        <p:nvSpPr>
          <p:cNvPr id="13" name="4 CuadroTexto"/>
          <p:cNvSpPr txBox="1"/>
          <p:nvPr/>
        </p:nvSpPr>
        <p:spPr>
          <a:xfrm>
            <a:off x="971600" y="332656"/>
            <a:ext cx="71287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3. CRITERIOS </a:t>
            </a:r>
            <a:r>
              <a:rPr lang="es-MX" sz="2200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EVALUACIÓN VIGENTES</a:t>
            </a:r>
            <a:endParaRPr lang="es-MX" sz="2200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7104927" y="934902"/>
            <a:ext cx="1546477" cy="918108"/>
          </a:xfrm>
          <a:prstGeom prst="roundRect">
            <a:avLst>
              <a:gd name="adj" fmla="val 10000"/>
            </a:avLst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accent6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1562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75396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11838" y="1351044"/>
            <a:ext cx="8137525" cy="193899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04800" indent="-304800" eaLnBrk="0" hangingPunct="0">
              <a:defRPr sz="1600" b="1">
                <a:solidFill>
                  <a:srgbClr val="5F5F5F"/>
                </a:solidFill>
                <a:latin typeface="Arial" charset="0"/>
              </a:defRPr>
            </a:lvl1pPr>
            <a:lvl2pPr marL="762000" indent="-304800" eaLnBrk="0" hangingPunct="0">
              <a:defRPr sz="1600" b="1">
                <a:solidFill>
                  <a:srgbClr val="5F5F5F"/>
                </a:solidFill>
                <a:latin typeface="Arial" charset="0"/>
              </a:defRPr>
            </a:lvl2pPr>
            <a:lvl3pPr marL="1219200" indent="-304800" eaLnBrk="0" hangingPunct="0">
              <a:defRPr sz="1600" b="1">
                <a:solidFill>
                  <a:srgbClr val="5F5F5F"/>
                </a:solidFill>
                <a:latin typeface="Arial" charset="0"/>
              </a:defRPr>
            </a:lvl3pPr>
            <a:lvl4pPr marL="1676400" indent="-304800" eaLnBrk="0" hangingPunct="0">
              <a:defRPr sz="1600" b="1">
                <a:solidFill>
                  <a:srgbClr val="5F5F5F"/>
                </a:solidFill>
                <a:latin typeface="Arial" charset="0"/>
              </a:defRPr>
            </a:lvl4pPr>
            <a:lvl5pPr marL="2133600" indent="-304800" eaLnBrk="0" hangingPunct="0">
              <a:defRPr sz="1600" b="1">
                <a:solidFill>
                  <a:srgbClr val="5F5F5F"/>
                </a:solidFill>
                <a:latin typeface="Arial" charset="0"/>
              </a:defRPr>
            </a:lvl5pPr>
            <a:lvl6pPr marL="2590800" indent="-304800" algn="just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rgbClr val="5F5F5F"/>
                </a:solidFill>
                <a:latin typeface="Arial" charset="0"/>
              </a:defRPr>
            </a:lvl6pPr>
            <a:lvl7pPr marL="3048000" indent="-304800" algn="just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rgbClr val="5F5F5F"/>
                </a:solidFill>
                <a:latin typeface="Arial" charset="0"/>
              </a:defRPr>
            </a:lvl7pPr>
            <a:lvl8pPr marL="3505200" indent="-304800" algn="just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rgbClr val="5F5F5F"/>
                </a:solidFill>
                <a:latin typeface="Arial" charset="0"/>
              </a:defRPr>
            </a:lvl8pPr>
            <a:lvl9pPr marL="3962400" indent="-304800" algn="just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rgbClr val="5F5F5F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s-MX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LINEAMIENTOS </a:t>
            </a:r>
            <a:r>
              <a:rPr lang="es-MX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LA APLICACION DEL CRITERIO DE EVALUACION DE PROPOSICIONES A TRAVES DEL MECANISMO DE PUNTOS O PORCENTAJES EN LOS PROCEDIMIENTOS DE </a:t>
            </a:r>
            <a:r>
              <a:rPr lang="es-MX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CONTRATACION (D.OF. 9 </a:t>
            </a:r>
            <a:r>
              <a:rPr lang="es-MX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septiembre de </a:t>
            </a:r>
            <a:r>
              <a:rPr lang="es-MX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2010): E</a:t>
            </a:r>
            <a:r>
              <a:rPr lang="es-ES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stablecen </a:t>
            </a:r>
            <a:r>
              <a:rPr lang="es-ES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parámetros que deben considerar las dependencias y entidades para utilizar este </a:t>
            </a:r>
            <a:r>
              <a:rPr lang="es-ES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mecanismo</a:t>
            </a:r>
            <a:r>
              <a:rPr lang="es-MX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 eaLnBrk="1" hangingPunct="1">
              <a:defRPr/>
            </a:pPr>
            <a:endParaRPr lang="es-MX" sz="800" b="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defRPr/>
            </a:pPr>
            <a:r>
              <a:rPr lang="es-ES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criterio es aplicable en los </a:t>
            </a:r>
            <a:r>
              <a:rPr lang="es-MX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procedimientos de </a:t>
            </a:r>
            <a:r>
              <a:rPr lang="es-MX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contratación </a:t>
            </a:r>
            <a:r>
              <a:rPr lang="es-MX" b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regulan la LAASSP y la </a:t>
            </a:r>
            <a:r>
              <a:rPr lang="es-MX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LOPSRM: 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0556" y="967719"/>
            <a:ext cx="8229600" cy="277081"/>
          </a:xfrm>
        </p:spPr>
        <p:txBody>
          <a:bodyPr/>
          <a:lstStyle/>
          <a:p>
            <a:r>
              <a:rPr lang="es-MX" sz="1800" dirty="0" smtClean="0">
                <a:solidFill>
                  <a:srgbClr val="BC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LINEAMIENTOS SFP</a:t>
            </a:r>
            <a:endParaRPr lang="es-MX" sz="2200" dirty="0">
              <a:solidFill>
                <a:srgbClr val="BC00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11876931"/>
              </p:ext>
            </p:extLst>
          </p:nvPr>
        </p:nvGraphicFramePr>
        <p:xfrm>
          <a:off x="1524000" y="3340744"/>
          <a:ext cx="6096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8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116632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40556" y="967719"/>
            <a:ext cx="8229600" cy="277081"/>
          </a:xfrm>
        </p:spPr>
        <p:txBody>
          <a:bodyPr/>
          <a:lstStyle/>
          <a:p>
            <a:r>
              <a:rPr lang="es-MX" sz="1800" dirty="0" smtClean="0">
                <a:solidFill>
                  <a:srgbClr val="BC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LINEAMIENTOS SFP</a:t>
            </a:r>
            <a:endParaRPr lang="es-MX" sz="2200" dirty="0">
              <a:solidFill>
                <a:srgbClr val="BC00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59959726"/>
              </p:ext>
            </p:extLst>
          </p:nvPr>
        </p:nvGraphicFramePr>
        <p:xfrm>
          <a:off x="1475656" y="1844824"/>
          <a:ext cx="6264696" cy="241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919419148"/>
              </p:ext>
            </p:extLst>
          </p:nvPr>
        </p:nvGraphicFramePr>
        <p:xfrm>
          <a:off x="534889" y="4653136"/>
          <a:ext cx="8229600" cy="1174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28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3004" y="908720"/>
            <a:ext cx="8229600" cy="277081"/>
          </a:xfrm>
        </p:spPr>
        <p:txBody>
          <a:bodyPr/>
          <a:lstStyle/>
          <a:p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Determinación de rubros y puntajes o porcentajes</a:t>
            </a:r>
            <a:endParaRPr lang="es-MX" sz="2200" b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02250"/>
              </p:ext>
            </p:extLst>
          </p:nvPr>
        </p:nvGraphicFramePr>
        <p:xfrm>
          <a:off x="1187624" y="1185801"/>
          <a:ext cx="6840759" cy="4516632"/>
        </p:xfrm>
        <a:graphic>
          <a:graphicData uri="http://schemas.openxmlformats.org/drawingml/2006/table">
            <a:tbl>
              <a:tblPr firstRow="1" bandRow="1"/>
              <a:tblGrid>
                <a:gridCol w="1944548"/>
                <a:gridCol w="1675348"/>
                <a:gridCol w="1661411"/>
                <a:gridCol w="1559452"/>
              </a:tblGrid>
              <a:tr h="40978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 o unidades porcentuales</a:t>
                      </a:r>
                      <a:endParaRPr lang="es-MX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249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Adquisiciones y arrendamientos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Obra pública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4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TÉCNICA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Mínimo 37.5 de 50 puntos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Mínimo 37.5 de 50 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Mínimo 45 de 60 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 Características del bien/calidad de la obra 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 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a 20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7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Capacidad del licitante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 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a 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a 24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Experiencia y especialidad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a 7.5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a 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a 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6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 Propuesta de trabajo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a 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2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e) Cumplimiento de contratos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a 20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 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a 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6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f) Contenido nacional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 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6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g) Capacitación 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transferencia de conocimientos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 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0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Precio</a:t>
                      </a:r>
                      <a:endParaRPr lang="es-MX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50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50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puntos**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40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394748" y="5949280"/>
            <a:ext cx="8229600" cy="277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es-MX" sz="1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Times New Roman" pitchFamily="18" charset="0"/>
              </a:rPr>
              <a:t>*A la propuesta económica más baja de las técnicamente aceptadas, se les asigna la puntuación máxima.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Times New Roman" pitchFamily="18" charset="0"/>
              </a:rPr>
              <a:t>**Los rubros a considerar son el precio y el financiamiento.</a:t>
            </a:r>
            <a:endParaRPr lang="es-MX" sz="1400" dirty="0" smtClean="0">
              <a:solidFill>
                <a:schemeClr val="tx1"/>
              </a:solidFill>
              <a:effectLst/>
              <a:latin typeface="+mn-lt"/>
              <a:ea typeface="+mn-ea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solidFill>
                <a:schemeClr val="tx1"/>
              </a:solidFill>
              <a:effectLst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9" name="4 CuadroTexto"/>
          <p:cNvSpPr txBox="1"/>
          <p:nvPr/>
        </p:nvSpPr>
        <p:spPr>
          <a:xfrm>
            <a:off x="540678" y="96634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1906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3004" y="908720"/>
            <a:ext cx="8229600" cy="576064"/>
          </a:xfrm>
        </p:spPr>
        <p:txBody>
          <a:bodyPr/>
          <a:lstStyle/>
          <a:p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Determinación de rubros y puntajes o </a:t>
            </a:r>
            <a:r>
              <a:rPr lang="es-MX" sz="1800" b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porcentajes para </a:t>
            </a:r>
            <a:br>
              <a:rPr lang="es-MX" sz="1800" b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la </a:t>
            </a:r>
            <a:r>
              <a:rPr lang="es-MX" sz="1800" b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contratación de servicios de </a:t>
            </a:r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consultorías,  asesorías, estudios e investigaciones</a:t>
            </a:r>
            <a:endParaRPr lang="es-MX" sz="2200" b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422143"/>
              </p:ext>
            </p:extLst>
          </p:nvPr>
        </p:nvGraphicFramePr>
        <p:xfrm>
          <a:off x="1187624" y="1700808"/>
          <a:ext cx="6840759" cy="3914127"/>
        </p:xfrm>
        <a:graphic>
          <a:graphicData uri="http://schemas.openxmlformats.org/drawingml/2006/table">
            <a:tbl>
              <a:tblPr firstRow="1" bandRow="1"/>
              <a:tblGrid>
                <a:gridCol w="1944548"/>
                <a:gridCol w="1675348"/>
                <a:gridCol w="1661411"/>
                <a:gridCol w="1559452"/>
              </a:tblGrid>
              <a:tr h="40978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 o unidades porcentuales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249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estandarizados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 personalizados 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</a:t>
                      </a:r>
                      <a:r>
                        <a:rPr lang="es-MX" sz="11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Especializados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4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TÉCNICA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</a:t>
                      </a:r>
                      <a:r>
                        <a:rPr lang="es-MX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70 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</a:t>
                      </a:r>
                      <a:r>
                        <a:rPr lang="es-MX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80 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</a:t>
                      </a:r>
                      <a:r>
                        <a:rPr lang="es-MX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90 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Capacidad del licitante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a 45%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Experiencia y especialidad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 a 15%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6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de trabajo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45%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2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Capacitación y Transferencia de conocimientos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a 9%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6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Cumplimiento de contratos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a 20%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0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PROPUESTA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ECONÓMICA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Precio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Máximo </a:t>
                      </a:r>
                      <a:r>
                        <a:rPr lang="es-MX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puntos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4 CuadroTexto"/>
          <p:cNvSpPr txBox="1"/>
          <p:nvPr/>
        </p:nvSpPr>
        <p:spPr>
          <a:xfrm>
            <a:off x="539552" y="29294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11715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9573" y="908720"/>
            <a:ext cx="8229600" cy="255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s-MX" sz="180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Adquisiciones y arrendamientos de bienes muebles</a:t>
            </a:r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993307" y="2266105"/>
            <a:ext cx="771525" cy="687387"/>
            <a:chOff x="2644" y="2841"/>
            <a:chExt cx="563" cy="529"/>
          </a:xfrm>
        </p:grpSpPr>
        <p:sp>
          <p:nvSpPr>
            <p:cNvPr id="10" name="AutoShape 53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" name="AutoShape 54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2" name="AutoShape 55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ABABA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13" name="AutoShape 51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205907" y="3004292"/>
            <a:ext cx="2370138" cy="1752600"/>
          </a:xfrm>
          <a:prstGeom prst="diamond">
            <a:avLst/>
          </a:prstGeom>
          <a:solidFill>
            <a:srgbClr val="990000">
              <a:alpha val="0"/>
            </a:srgbClr>
          </a:solidFill>
          <a:ln w="9525">
            <a:miter lim="800000"/>
            <a:headEnd/>
            <a:tailEnd/>
          </a:ln>
          <a:scene3d>
            <a:camera prst="legacyObliqueBottom"/>
            <a:lightRig rig="legacyFlat2" dir="t"/>
          </a:scene3d>
          <a:sp3d extrusionH="2270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ES" b="1"/>
          </a:p>
        </p:txBody>
      </p: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4399707" y="1881930"/>
            <a:ext cx="2386013" cy="2095500"/>
            <a:chOff x="2897" y="845"/>
            <a:chExt cx="1743" cy="1611"/>
          </a:xfrm>
        </p:grpSpPr>
        <p:sp>
          <p:nvSpPr>
            <p:cNvPr id="15" name="AutoShape 57"/>
            <p:cNvSpPr>
              <a:spLocks noChangeArrowheads="1"/>
            </p:cNvSpPr>
            <p:nvPr/>
          </p:nvSpPr>
          <p:spPr bwMode="gray">
            <a:xfrm>
              <a:off x="2897" y="1109"/>
              <a:ext cx="1731" cy="1347"/>
            </a:xfrm>
            <a:prstGeom prst="diamond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6" name="AutoShape 58"/>
            <p:cNvSpPr>
              <a:spLocks noChangeArrowheads="1"/>
            </p:cNvSpPr>
            <p:nvPr/>
          </p:nvSpPr>
          <p:spPr bwMode="gray">
            <a:xfrm>
              <a:off x="2898" y="966"/>
              <a:ext cx="1731" cy="1347"/>
            </a:xfrm>
            <a:prstGeom prst="diamond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7" name="AutoShape 59">
              <a:hlinkClick r:id="rId3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909" y="845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A96500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2059732" y="1875580"/>
            <a:ext cx="2370138" cy="2041525"/>
            <a:chOff x="0" y="1933"/>
            <a:chExt cx="1493" cy="1286"/>
          </a:xfrm>
        </p:grpSpPr>
        <p:sp>
          <p:nvSpPr>
            <p:cNvPr id="19" name="AutoShape 61"/>
            <p:cNvSpPr>
              <a:spLocks noChangeArrowheads="1"/>
            </p:cNvSpPr>
            <p:nvPr/>
          </p:nvSpPr>
          <p:spPr bwMode="gray">
            <a:xfrm>
              <a:off x="0" y="2115"/>
              <a:ext cx="1493" cy="1104"/>
            </a:xfrm>
            <a:prstGeom prst="diamond">
              <a:avLst/>
            </a:prstGeom>
            <a:solidFill>
              <a:srgbClr val="FF6969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6969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20" name="AutoShape 62"/>
            <p:cNvSpPr>
              <a:spLocks noChangeArrowheads="1"/>
            </p:cNvSpPr>
            <p:nvPr/>
          </p:nvSpPr>
          <p:spPr bwMode="gray">
            <a:xfrm>
              <a:off x="0" y="2024"/>
              <a:ext cx="1493" cy="1104"/>
            </a:xfrm>
            <a:prstGeom prst="diamond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6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21" name="AutoShape 63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0" y="1933"/>
              <a:ext cx="1493" cy="1104"/>
            </a:xfrm>
            <a:prstGeom prst="diamond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C00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76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22" name="Group 54"/>
          <p:cNvGrpSpPr>
            <a:grpSpLocks/>
          </p:cNvGrpSpPr>
          <p:nvPr/>
        </p:nvGrpSpPr>
        <p:grpSpPr bwMode="auto">
          <a:xfrm>
            <a:off x="3013820" y="2020042"/>
            <a:ext cx="481012" cy="458788"/>
            <a:chOff x="930" y="618"/>
            <a:chExt cx="303" cy="289"/>
          </a:xfrm>
        </p:grpSpPr>
        <p:sp>
          <p:nvSpPr>
            <p:cNvPr id="23" name="Oval 65"/>
            <p:cNvSpPr>
              <a:spLocks noChangeArrowheads="1"/>
            </p:cNvSpPr>
            <p:nvPr/>
          </p:nvSpPr>
          <p:spPr bwMode="gray">
            <a:xfrm>
              <a:off x="930" y="618"/>
              <a:ext cx="303" cy="289"/>
            </a:xfrm>
            <a:prstGeom prst="ellipse">
              <a:avLst/>
            </a:prstGeom>
            <a:solidFill>
              <a:srgbClr val="C45B58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Text Box 6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970" y="61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/>
                <a:t>1</a:t>
              </a:r>
            </a:p>
          </p:txBody>
        </p:sp>
      </p:grpSp>
      <p:grpSp>
        <p:nvGrpSpPr>
          <p:cNvPr id="25" name="Group 67"/>
          <p:cNvGrpSpPr>
            <a:grpSpLocks/>
          </p:cNvGrpSpPr>
          <p:nvPr/>
        </p:nvGrpSpPr>
        <p:grpSpPr bwMode="auto">
          <a:xfrm>
            <a:off x="5349032" y="2089892"/>
            <a:ext cx="482600" cy="458788"/>
            <a:chOff x="3379" y="1264"/>
            <a:chExt cx="304" cy="289"/>
          </a:xfrm>
        </p:grpSpPr>
        <p:sp>
          <p:nvSpPr>
            <p:cNvPr id="26" name="Oval 68"/>
            <p:cNvSpPr>
              <a:spLocks noChangeArrowheads="1"/>
            </p:cNvSpPr>
            <p:nvPr/>
          </p:nvSpPr>
          <p:spPr bwMode="gray">
            <a:xfrm>
              <a:off x="3379" y="1264"/>
              <a:ext cx="304" cy="289"/>
            </a:xfrm>
            <a:prstGeom prst="ellipse">
              <a:avLst/>
            </a:prstGeom>
            <a:solidFill>
              <a:srgbClr val="FFCC99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" name="Text Box 6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3420" y="1265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>
                  <a:solidFill>
                    <a:srgbClr val="5F5F5F"/>
                  </a:solidFill>
                </a:rPr>
                <a:t>2</a:t>
              </a:r>
            </a:p>
          </p:txBody>
        </p:sp>
      </p:grpSp>
      <p:grpSp>
        <p:nvGrpSpPr>
          <p:cNvPr id="28" name="Group 70"/>
          <p:cNvGrpSpPr>
            <a:grpSpLocks/>
          </p:cNvGrpSpPr>
          <p:nvPr/>
        </p:nvGrpSpPr>
        <p:grpSpPr bwMode="auto">
          <a:xfrm>
            <a:off x="5617320" y="3575792"/>
            <a:ext cx="771525" cy="688975"/>
            <a:chOff x="2644" y="2841"/>
            <a:chExt cx="563" cy="529"/>
          </a:xfrm>
        </p:grpSpPr>
        <p:sp>
          <p:nvSpPr>
            <p:cNvPr id="29" name="AutoShape 71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0" name="AutoShape 72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1" name="AutoShape 73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7B7B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4399707" y="3871067"/>
            <a:ext cx="2386013" cy="2089150"/>
            <a:chOff x="2916" y="2200"/>
            <a:chExt cx="1743" cy="1605"/>
          </a:xfrm>
        </p:grpSpPr>
        <p:sp>
          <p:nvSpPr>
            <p:cNvPr id="33" name="AutoShape 75"/>
            <p:cNvSpPr>
              <a:spLocks noChangeArrowheads="1"/>
            </p:cNvSpPr>
            <p:nvPr/>
          </p:nvSpPr>
          <p:spPr bwMode="gray">
            <a:xfrm>
              <a:off x="2916" y="2458"/>
              <a:ext cx="1731" cy="1347"/>
            </a:xfrm>
            <a:prstGeom prst="diamond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4" name="AutoShape 76"/>
            <p:cNvSpPr>
              <a:spLocks noChangeArrowheads="1"/>
            </p:cNvSpPr>
            <p:nvPr/>
          </p:nvSpPr>
          <p:spPr bwMode="gray">
            <a:xfrm>
              <a:off x="2917" y="2328"/>
              <a:ext cx="1731" cy="1347"/>
            </a:xfrm>
            <a:prstGeom prst="diamond">
              <a:avLst/>
            </a:prstGeom>
            <a:solidFill>
              <a:srgbClr val="33CCFF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33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5" name="AutoShape 77">
              <a:hlinkClick r:id="rId5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928" y="2200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006587"/>
                </a:gs>
                <a:gs pos="100000">
                  <a:srgbClr val="0099CC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36" name="Group 78"/>
          <p:cNvGrpSpPr>
            <a:grpSpLocks/>
          </p:cNvGrpSpPr>
          <p:nvPr/>
        </p:nvGrpSpPr>
        <p:grpSpPr bwMode="auto">
          <a:xfrm>
            <a:off x="5388720" y="4036167"/>
            <a:ext cx="481012" cy="458788"/>
            <a:chOff x="3379" y="2580"/>
            <a:chExt cx="303" cy="289"/>
          </a:xfrm>
        </p:grpSpPr>
        <p:sp>
          <p:nvSpPr>
            <p:cNvPr id="37" name="Oval 79"/>
            <p:cNvSpPr>
              <a:spLocks noChangeArrowheads="1"/>
            </p:cNvSpPr>
            <p:nvPr/>
          </p:nvSpPr>
          <p:spPr bwMode="gray">
            <a:xfrm>
              <a:off x="3379" y="2580"/>
              <a:ext cx="303" cy="289"/>
            </a:xfrm>
            <a:prstGeom prst="ellipse">
              <a:avLst/>
            </a:prstGeom>
            <a:solidFill>
              <a:srgbClr val="CCFFFF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" name="Text Box 8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3419" y="2581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>
                  <a:solidFill>
                    <a:srgbClr val="5F5F5F"/>
                  </a:solidFill>
                </a:rPr>
                <a:t>4</a:t>
              </a:r>
            </a:p>
          </p:txBody>
        </p:sp>
      </p:grpSp>
      <p:grpSp>
        <p:nvGrpSpPr>
          <p:cNvPr id="39" name="Group 81"/>
          <p:cNvGrpSpPr>
            <a:grpSpLocks/>
          </p:cNvGrpSpPr>
          <p:nvPr/>
        </p:nvGrpSpPr>
        <p:grpSpPr bwMode="auto">
          <a:xfrm>
            <a:off x="2459782" y="3623417"/>
            <a:ext cx="771525" cy="687388"/>
            <a:chOff x="2644" y="2841"/>
            <a:chExt cx="563" cy="529"/>
          </a:xfrm>
        </p:grpSpPr>
        <p:sp>
          <p:nvSpPr>
            <p:cNvPr id="40" name="AutoShape 82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1" name="AutoShape 83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2" name="AutoShape 84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ABABA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43" name="Group 85"/>
          <p:cNvGrpSpPr>
            <a:grpSpLocks/>
          </p:cNvGrpSpPr>
          <p:nvPr/>
        </p:nvGrpSpPr>
        <p:grpSpPr bwMode="auto">
          <a:xfrm>
            <a:off x="2034332" y="3867892"/>
            <a:ext cx="2386013" cy="2081213"/>
            <a:chOff x="1185" y="2206"/>
            <a:chExt cx="1743" cy="1599"/>
          </a:xfrm>
        </p:grpSpPr>
        <p:sp>
          <p:nvSpPr>
            <p:cNvPr id="44" name="AutoShape 86"/>
            <p:cNvSpPr>
              <a:spLocks noChangeArrowheads="1"/>
            </p:cNvSpPr>
            <p:nvPr/>
          </p:nvSpPr>
          <p:spPr bwMode="gray">
            <a:xfrm>
              <a:off x="1185" y="2458"/>
              <a:ext cx="1731" cy="1347"/>
            </a:xfrm>
            <a:prstGeom prst="diamond">
              <a:avLst/>
            </a:prstGeom>
            <a:solidFill>
              <a:srgbClr val="CCFFCC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5" name="AutoShape 87"/>
            <p:cNvSpPr>
              <a:spLocks noChangeArrowheads="1"/>
            </p:cNvSpPr>
            <p:nvPr/>
          </p:nvSpPr>
          <p:spPr bwMode="gray">
            <a:xfrm>
              <a:off x="1186" y="2327"/>
              <a:ext cx="1731" cy="1347"/>
            </a:xfrm>
            <a:prstGeom prst="diamond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6" name="AutoShape 88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197" y="2206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009B4E"/>
                </a:gs>
                <a:gs pos="100000">
                  <a:srgbClr val="00CC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47" name="Group 89"/>
          <p:cNvGrpSpPr>
            <a:grpSpLocks/>
          </p:cNvGrpSpPr>
          <p:nvPr/>
        </p:nvGrpSpPr>
        <p:grpSpPr bwMode="auto">
          <a:xfrm>
            <a:off x="2988420" y="4009180"/>
            <a:ext cx="481012" cy="458787"/>
            <a:chOff x="1891" y="2581"/>
            <a:chExt cx="303" cy="289"/>
          </a:xfrm>
        </p:grpSpPr>
        <p:sp>
          <p:nvSpPr>
            <p:cNvPr id="48" name="Oval 90"/>
            <p:cNvSpPr>
              <a:spLocks noChangeArrowheads="1"/>
            </p:cNvSpPr>
            <p:nvPr/>
          </p:nvSpPr>
          <p:spPr bwMode="gray">
            <a:xfrm>
              <a:off x="1891" y="2581"/>
              <a:ext cx="303" cy="289"/>
            </a:xfrm>
            <a:prstGeom prst="ellipse">
              <a:avLst/>
            </a:prstGeom>
            <a:solidFill>
              <a:srgbClr val="CCFFCC">
                <a:alpha val="7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" name="Text Box 9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1931" y="2582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>
                  <a:solidFill>
                    <a:srgbClr val="5F5F5F"/>
                  </a:solidFill>
                </a:rPr>
                <a:t>3</a:t>
              </a: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3993307" y="4975967"/>
            <a:ext cx="771525" cy="688975"/>
            <a:chOff x="2644" y="2841"/>
            <a:chExt cx="563" cy="529"/>
          </a:xfrm>
        </p:grpSpPr>
        <p:sp>
          <p:nvSpPr>
            <p:cNvPr id="51" name="AutoShape 93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52" name="AutoShape 94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53" name="AutoShape 95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ABABA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54" name="Rectangle 96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478832" y="2531217"/>
            <a:ext cx="16129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MX" b="1">
                <a:solidFill>
                  <a:srgbClr val="FFFFFF"/>
                </a:solidFill>
                <a:latin typeface="Calibri" pitchFamily="34" charset="0"/>
              </a:rPr>
              <a:t>Características </a:t>
            </a:r>
          </a:p>
          <a:p>
            <a:pPr marL="342900" indent="-342900" algn="ctr" eaLnBrk="0" hangingPunct="0"/>
            <a:r>
              <a:rPr lang="es-MX" b="1">
                <a:solidFill>
                  <a:srgbClr val="FFFFFF"/>
                </a:solidFill>
                <a:latin typeface="Calibri" pitchFamily="34" charset="0"/>
              </a:rPr>
              <a:t>del bien</a:t>
            </a:r>
          </a:p>
        </p:txBody>
      </p:sp>
      <p:sp>
        <p:nvSpPr>
          <p:cNvPr id="55" name="Rectangle 9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2486770" y="4375892"/>
            <a:ext cx="14859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Experiencia y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especialidad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del licitante</a:t>
            </a:r>
          </a:p>
        </p:txBody>
      </p:sp>
      <p:sp>
        <p:nvSpPr>
          <p:cNvPr id="56" name="Rectangle 98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4574332" y="4467967"/>
            <a:ext cx="1909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es-MX" b="1">
                <a:solidFill>
                  <a:srgbClr val="FFFFFF"/>
                </a:solidFill>
                <a:latin typeface="Calibri" pitchFamily="34" charset="0"/>
              </a:rPr>
              <a:t>Cumplimiento de contratos</a:t>
            </a:r>
          </a:p>
        </p:txBody>
      </p:sp>
      <p:sp>
        <p:nvSpPr>
          <p:cNvPr id="57" name="Rectangle 99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4863257" y="2504230"/>
            <a:ext cx="15573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Capacidad del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licitante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415332" y="1135805"/>
            <a:ext cx="3743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/>
              <a:t>Subrubros de la Evaluación Técnica</a:t>
            </a:r>
            <a:endParaRPr lang="es-ES" b="1" dirty="0"/>
          </a:p>
        </p:txBody>
      </p:sp>
      <p:sp>
        <p:nvSpPr>
          <p:cNvPr id="59" name="Text Box 75"/>
          <p:cNvSpPr txBox="1">
            <a:spLocks noChangeArrowheads="1"/>
          </p:cNvSpPr>
          <p:nvPr/>
        </p:nvSpPr>
        <p:spPr bwMode="auto">
          <a:xfrm>
            <a:off x="6661895" y="5456980"/>
            <a:ext cx="2484437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chemeClr val="accent1"/>
                </a:solidFill>
                <a:latin typeface="Calibri" pitchFamily="34" charset="0"/>
              </a:rPr>
              <a:t>Número de contratos cumplidos satisfactoriamente.</a:t>
            </a:r>
          </a:p>
        </p:txBody>
      </p:sp>
      <p:sp>
        <p:nvSpPr>
          <p:cNvPr id="60" name="Text Box 73"/>
          <p:cNvSpPr txBox="1">
            <a:spLocks noChangeArrowheads="1"/>
          </p:cNvSpPr>
          <p:nvPr/>
        </p:nvSpPr>
        <p:spPr bwMode="auto">
          <a:xfrm>
            <a:off x="110282" y="5456980"/>
            <a:ext cx="2447925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008000"/>
                </a:solidFill>
                <a:latin typeface="Calibri" pitchFamily="34" charset="0"/>
              </a:rPr>
              <a:t>Tiempo suministrando bienes similares.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008000"/>
                </a:solidFill>
                <a:latin typeface="Calibri" pitchFamily="34" charset="0"/>
              </a:rPr>
              <a:t>Número de contratos.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73770" y="1640630"/>
            <a:ext cx="27717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CC0000"/>
                </a:solidFill>
                <a:latin typeface="Calibri" pitchFamily="34" charset="0"/>
              </a:rPr>
              <a:t>Especificaciones Técnicas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CC0000"/>
                </a:solidFill>
                <a:latin typeface="Calibri" pitchFamily="34" charset="0"/>
              </a:rPr>
              <a:t>Durabilidad</a:t>
            </a:r>
            <a:endParaRPr lang="es-MX" sz="1500" b="1" dirty="0">
              <a:solidFill>
                <a:srgbClr val="CC0000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CC0000"/>
                </a:solidFill>
                <a:latin typeface="Calibri" pitchFamily="34" charset="0"/>
              </a:rPr>
              <a:t>Alta especialidad técnica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CC0000"/>
                </a:solidFill>
                <a:latin typeface="Calibri" pitchFamily="34" charset="0"/>
              </a:rPr>
              <a:t>Contenido nacional.</a:t>
            </a: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6879382" y="1567605"/>
            <a:ext cx="2232025" cy="236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FF9900"/>
                </a:solidFill>
                <a:latin typeface="Calibri" pitchFamily="34" charset="0"/>
              </a:rPr>
              <a:t>Recursos económicos, técnicos y de equipamiento.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FF9900"/>
                </a:solidFill>
                <a:latin typeface="Calibri" pitchFamily="34" charset="0"/>
              </a:rPr>
              <a:t>Participación de discapacitados.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FF9900"/>
                </a:solidFill>
                <a:latin typeface="Calibri" pitchFamily="34" charset="0"/>
              </a:rPr>
              <a:t>Participación de MIPyMEs que producen  bienes con innovación tecnológica.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>
                <a:solidFill>
                  <a:srgbClr val="FF9900"/>
                </a:solidFill>
                <a:latin typeface="Calibri" pitchFamily="34" charset="0"/>
              </a:rPr>
              <a:t>Condiciones adicionales.</a:t>
            </a:r>
          </a:p>
        </p:txBody>
      </p:sp>
      <p:sp>
        <p:nvSpPr>
          <p:cNvPr id="63" name="Line 76"/>
          <p:cNvSpPr>
            <a:spLocks noChangeShapeType="1"/>
          </p:cNvSpPr>
          <p:nvPr/>
        </p:nvSpPr>
        <p:spPr bwMode="auto">
          <a:xfrm flipH="1" flipV="1">
            <a:off x="1478707" y="2504230"/>
            <a:ext cx="863600" cy="2159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" name="Line 76"/>
          <p:cNvSpPr>
            <a:spLocks noChangeShapeType="1"/>
          </p:cNvSpPr>
          <p:nvPr/>
        </p:nvSpPr>
        <p:spPr bwMode="auto">
          <a:xfrm flipH="1">
            <a:off x="973882" y="4736255"/>
            <a:ext cx="1439863" cy="72072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6445995" y="4807692"/>
            <a:ext cx="865187" cy="7207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" name="Line 76"/>
          <p:cNvSpPr>
            <a:spLocks noChangeShapeType="1"/>
          </p:cNvSpPr>
          <p:nvPr/>
        </p:nvSpPr>
        <p:spPr bwMode="auto">
          <a:xfrm>
            <a:off x="6158657" y="2864592"/>
            <a:ext cx="863600" cy="714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7" name="4 CuadroTexto"/>
          <p:cNvSpPr txBox="1"/>
          <p:nvPr/>
        </p:nvSpPr>
        <p:spPr>
          <a:xfrm>
            <a:off x="539552" y="53146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1927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 rot="10800000">
            <a:off x="4820320" y="1291311"/>
            <a:ext cx="4092450" cy="5013250"/>
          </a:xfrm>
          <a:prstGeom prst="chevron">
            <a:avLst>
              <a:gd name="adj" fmla="val 9787"/>
            </a:avLst>
          </a:prstGeom>
          <a:solidFill>
            <a:srgbClr val="92D05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srgbClr val="92D050"/>
              </a:solidFill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167982" y="1291311"/>
            <a:ext cx="3756526" cy="427398"/>
          </a:xfrm>
          <a:prstGeom prst="parallelogram">
            <a:avLst>
              <a:gd name="adj" fmla="val 19312"/>
            </a:avLst>
          </a:prstGeom>
          <a:solidFill>
            <a:srgbClr val="808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0800000">
            <a:off x="1710407" y="1291311"/>
            <a:ext cx="3340838" cy="5013250"/>
          </a:xfrm>
          <a:prstGeom prst="chevron">
            <a:avLst>
              <a:gd name="adj" fmla="val 11620"/>
            </a:avLst>
          </a:prstGeom>
          <a:solidFill>
            <a:srgbClr val="800000">
              <a:alpha val="47058"/>
            </a:srgbClr>
          </a:soli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s-ES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051720" y="1291311"/>
            <a:ext cx="3011049" cy="427398"/>
          </a:xfrm>
          <a:prstGeom prst="parallelogram">
            <a:avLst>
              <a:gd name="adj" fmla="val 15479"/>
            </a:avLst>
          </a:prstGeom>
          <a:solidFill>
            <a:srgbClr val="8000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42789" y="890582"/>
            <a:ext cx="7491576" cy="3951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chemeClr val="tx1"/>
              </a:buClr>
            </a:pPr>
            <a:r>
              <a:rPr lang="es-MX" sz="24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Prestación de </a:t>
            </a:r>
            <a:r>
              <a:rPr lang="es-MX" sz="24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servicios generales. </a:t>
            </a:r>
            <a:endParaRPr lang="es-ES" sz="2400" b="1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-31080" y="3296325"/>
            <a:ext cx="1641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500" b="1" dirty="0" smtClean="0">
                <a:latin typeface="Calibri" pitchFamily="34" charset="0"/>
              </a:rPr>
              <a:t>SubrubrosEvaluación</a:t>
            </a:r>
            <a:endParaRPr lang="es-MX" sz="2500" b="1" dirty="0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500" b="1" dirty="0" smtClean="0">
                <a:latin typeface="Calibri" pitchFamily="34" charset="0"/>
              </a:rPr>
              <a:t>Técnica</a:t>
            </a:r>
            <a:endParaRPr lang="es-MX" sz="2500" b="1" dirty="0">
              <a:latin typeface="Calibri" pitchFamily="34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 rot="10800000">
            <a:off x="1567530" y="1291311"/>
            <a:ext cx="487781" cy="5024362"/>
          </a:xfrm>
          <a:prstGeom prst="chevron">
            <a:avLst>
              <a:gd name="adj" fmla="val 79407"/>
            </a:avLst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A1F00"/>
            </a:prstShdw>
          </a:effectLst>
        </p:spPr>
        <p:txBody>
          <a:bodyPr rot="10800000" wrap="none" anchor="ctr"/>
          <a:lstStyle/>
          <a:p>
            <a:endParaRPr lang="es-E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99332" y="2478762"/>
            <a:ext cx="2794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74638" indent="-274638"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es-MX" sz="2000" b="1">
                <a:solidFill>
                  <a:schemeClr val="bg1"/>
                </a:solidFill>
                <a:latin typeface="Calibri" pitchFamily="34" charset="0"/>
              </a:rPr>
              <a:t>Capacidad del Licitante</a:t>
            </a:r>
            <a:endParaRPr lang="es-ES" sz="20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239420" y="1813599"/>
            <a:ext cx="3409863" cy="2723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300" b="1">
                <a:latin typeface="Calibri" pitchFamily="34" charset="0"/>
              </a:rPr>
              <a:t>Recursos humanos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5455320" y="2016800"/>
            <a:ext cx="3409863" cy="6324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300" b="1" dirty="0">
                <a:latin typeface="Calibri" pitchFamily="34" charset="0"/>
              </a:rPr>
              <a:t>Experiencia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300" b="1" dirty="0">
                <a:latin typeface="Calibri" pitchFamily="34" charset="0"/>
              </a:rPr>
              <a:t>Competencia o habilidad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300" b="1" dirty="0">
                <a:latin typeface="Calibri" pitchFamily="34" charset="0"/>
              </a:rPr>
              <a:t>Dominio de herramientas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239420" y="2604174"/>
            <a:ext cx="3409863" cy="16127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Capacidad de recursos humanos</a:t>
            </a:r>
          </a:p>
          <a:p>
            <a:pPr marL="182563" indent="-182563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Equipamiento</a:t>
            </a:r>
          </a:p>
          <a:p>
            <a:pPr marL="182563" indent="-182563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Participación de discapacitados</a:t>
            </a:r>
          </a:p>
          <a:p>
            <a:pPr marL="182563" indent="-182563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Participación de </a:t>
            </a:r>
            <a:r>
              <a:rPr lang="es-MX" sz="1300" b="1" dirty="0" err="1">
                <a:latin typeface="Calibri" pitchFamily="34" charset="0"/>
              </a:rPr>
              <a:t>MIPyMEs</a:t>
            </a:r>
            <a:r>
              <a:rPr lang="es-MX" sz="1300" b="1" dirty="0">
                <a:latin typeface="Calibri" pitchFamily="34" charset="0"/>
              </a:rPr>
              <a:t> productoras de bienes con innovación tecnológica 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1300" b="1" dirty="0">
                <a:latin typeface="Calibri" pitchFamily="34" charset="0"/>
              </a:rPr>
              <a:t>Condiciones adicionales: Extensión de </a:t>
            </a:r>
            <a:r>
              <a:rPr lang="es-MX" sz="1300" b="1" dirty="0" smtClean="0">
                <a:latin typeface="Calibri" pitchFamily="34" charset="0"/>
              </a:rPr>
              <a:t>garantía y Servicios </a:t>
            </a:r>
            <a:r>
              <a:rPr lang="es-MX" sz="1300" b="1" dirty="0">
                <a:latin typeface="Calibri" pitchFamily="34" charset="0"/>
              </a:rPr>
              <a:t>adicionales</a:t>
            </a:r>
          </a:p>
          <a:p>
            <a:pPr marL="182563" indent="-182563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endParaRPr lang="es-MX" sz="1300" b="1" dirty="0">
              <a:latin typeface="Calibri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731546" y="1280200"/>
            <a:ext cx="196032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>
                <a:solidFill>
                  <a:schemeClr val="bg1"/>
                </a:solidFill>
              </a:rPr>
              <a:t>S u b r u b r o s</a:t>
            </a: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735932" y="1280200"/>
            <a:ext cx="1375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000" b="1">
                <a:solidFill>
                  <a:schemeClr val="bg1"/>
                </a:solidFill>
              </a:rPr>
              <a:t>R u b r o s</a:t>
            </a: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865785" y="4014300"/>
            <a:ext cx="29926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74638" indent="-274638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es-MX" sz="2000" b="1" dirty="0">
                <a:solidFill>
                  <a:schemeClr val="bg1"/>
                </a:solidFill>
                <a:latin typeface="Calibri" pitchFamily="34" charset="0"/>
              </a:rPr>
              <a:t>Experiencia y especialidad del licitante</a:t>
            </a:r>
            <a:endParaRPr lang="es-E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181960" y="4163971"/>
            <a:ext cx="3409863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Tiempo prestando servicios similares</a:t>
            </a:r>
          </a:p>
          <a:p>
            <a:pPr marL="182563" indent="-1825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Número de contratos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927725" y="4772970"/>
            <a:ext cx="26291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74638" indent="-274638"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es-MX" sz="2000" b="1" dirty="0">
                <a:solidFill>
                  <a:schemeClr val="bg1"/>
                </a:solidFill>
                <a:latin typeface="Calibri" pitchFamily="34" charset="0"/>
              </a:rPr>
              <a:t>Propuesta de Trabajo</a:t>
            </a:r>
            <a:endParaRPr lang="es-E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181960" y="4796492"/>
            <a:ext cx="3409863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Metodología para la prestación de servicio</a:t>
            </a:r>
          </a:p>
          <a:p>
            <a:pPr marL="182563" indent="-1825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Plan de trabajo propuesto</a:t>
            </a:r>
          </a:p>
          <a:p>
            <a:pPr marL="182563" indent="-18256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Esquema estructural de la organización de los recursos humanos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23465" y="3982795"/>
            <a:ext cx="6678608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900116" y="4774883"/>
            <a:ext cx="6678608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2165641" y="5719786"/>
            <a:ext cx="28530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74638" indent="-274638">
              <a:lnSpc>
                <a:spcPct val="80000"/>
              </a:lnSpc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es-MX" sz="2000" b="1" dirty="0">
                <a:solidFill>
                  <a:schemeClr val="bg1"/>
                </a:solidFill>
                <a:latin typeface="Calibri" pitchFamily="34" charset="0"/>
              </a:rPr>
              <a:t>Cumplimiento de contratos</a:t>
            </a:r>
            <a:endParaRPr lang="es-E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236307" y="5743419"/>
            <a:ext cx="3409863" cy="4524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300" b="1" dirty="0">
                <a:latin typeface="Calibri" pitchFamily="34" charset="0"/>
              </a:rPr>
              <a:t>Número de contratos </a:t>
            </a:r>
            <a:r>
              <a:rPr lang="es-MX" sz="1300" b="1" dirty="0" smtClean="0">
                <a:latin typeface="Calibri" pitchFamily="34" charset="0"/>
              </a:rPr>
              <a:t>cumplidos satisfactoriamente.</a:t>
            </a:r>
            <a:endParaRPr lang="es-MX" sz="1300" b="1" dirty="0">
              <a:latin typeface="Calibri" pitchFamily="34" charset="0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116016" y="5689044"/>
            <a:ext cx="6678608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" name="4 CuadroTexto"/>
          <p:cNvSpPr txBox="1"/>
          <p:nvPr/>
        </p:nvSpPr>
        <p:spPr>
          <a:xfrm>
            <a:off x="539552" y="73658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14101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9573" y="908720"/>
            <a:ext cx="8229600" cy="255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s-MX" sz="180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Obras Públicas</a:t>
            </a:r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993307" y="2266105"/>
            <a:ext cx="771525" cy="687387"/>
            <a:chOff x="2644" y="2841"/>
            <a:chExt cx="563" cy="529"/>
          </a:xfrm>
        </p:grpSpPr>
        <p:sp>
          <p:nvSpPr>
            <p:cNvPr id="10" name="AutoShape 53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" name="AutoShape 54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2" name="AutoShape 55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ABABA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13" name="AutoShape 51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205907" y="3004292"/>
            <a:ext cx="2370138" cy="1752600"/>
          </a:xfrm>
          <a:prstGeom prst="diamond">
            <a:avLst/>
          </a:prstGeom>
          <a:solidFill>
            <a:srgbClr val="990000">
              <a:alpha val="0"/>
            </a:srgbClr>
          </a:solidFill>
          <a:ln w="9525">
            <a:miter lim="800000"/>
            <a:headEnd/>
            <a:tailEnd/>
          </a:ln>
          <a:scene3d>
            <a:camera prst="legacyObliqueBottom"/>
            <a:lightRig rig="legacyFlat2" dir="t"/>
          </a:scene3d>
          <a:sp3d extrusionH="2270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ES" b="1"/>
          </a:p>
        </p:txBody>
      </p: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4399707" y="1881930"/>
            <a:ext cx="2386013" cy="2095500"/>
            <a:chOff x="2897" y="845"/>
            <a:chExt cx="1743" cy="1611"/>
          </a:xfrm>
        </p:grpSpPr>
        <p:sp>
          <p:nvSpPr>
            <p:cNvPr id="15" name="AutoShape 57"/>
            <p:cNvSpPr>
              <a:spLocks noChangeArrowheads="1"/>
            </p:cNvSpPr>
            <p:nvPr/>
          </p:nvSpPr>
          <p:spPr bwMode="gray">
            <a:xfrm>
              <a:off x="2897" y="1109"/>
              <a:ext cx="1731" cy="1347"/>
            </a:xfrm>
            <a:prstGeom prst="diamond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6" name="AutoShape 58"/>
            <p:cNvSpPr>
              <a:spLocks noChangeArrowheads="1"/>
            </p:cNvSpPr>
            <p:nvPr/>
          </p:nvSpPr>
          <p:spPr bwMode="gray">
            <a:xfrm>
              <a:off x="2898" y="966"/>
              <a:ext cx="1731" cy="1347"/>
            </a:xfrm>
            <a:prstGeom prst="diamond">
              <a:avLst/>
            </a:prstGeom>
            <a:solidFill>
              <a:srgbClr val="FFCC6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7" name="AutoShape 59">
              <a:hlinkClick r:id="rId3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909" y="845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A96500"/>
                </a:gs>
                <a:gs pos="100000">
                  <a:srgbClr val="FF99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2059732" y="1875580"/>
            <a:ext cx="2370138" cy="2041525"/>
            <a:chOff x="0" y="1933"/>
            <a:chExt cx="1493" cy="1286"/>
          </a:xfrm>
        </p:grpSpPr>
        <p:sp>
          <p:nvSpPr>
            <p:cNvPr id="19" name="AutoShape 61"/>
            <p:cNvSpPr>
              <a:spLocks noChangeArrowheads="1"/>
            </p:cNvSpPr>
            <p:nvPr/>
          </p:nvSpPr>
          <p:spPr bwMode="gray">
            <a:xfrm>
              <a:off x="0" y="2115"/>
              <a:ext cx="1493" cy="1104"/>
            </a:xfrm>
            <a:prstGeom prst="diamond">
              <a:avLst/>
            </a:prstGeom>
            <a:solidFill>
              <a:srgbClr val="FF6969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6969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20" name="AutoShape 62"/>
            <p:cNvSpPr>
              <a:spLocks noChangeArrowheads="1"/>
            </p:cNvSpPr>
            <p:nvPr/>
          </p:nvSpPr>
          <p:spPr bwMode="gray">
            <a:xfrm>
              <a:off x="0" y="2024"/>
              <a:ext cx="1493" cy="1104"/>
            </a:xfrm>
            <a:prstGeom prst="diamond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6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21" name="AutoShape 63">
              <a:hlinkClick r:id="rId4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0" y="1933"/>
              <a:ext cx="1493" cy="1104"/>
            </a:xfrm>
            <a:prstGeom prst="diamond">
              <a:avLst/>
            </a:prstGeom>
            <a:gradFill rotWithShape="1">
              <a:gsLst>
                <a:gs pos="0">
                  <a:srgbClr val="760000"/>
                </a:gs>
                <a:gs pos="100000">
                  <a:srgbClr val="C000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76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22" name="Group 54"/>
          <p:cNvGrpSpPr>
            <a:grpSpLocks/>
          </p:cNvGrpSpPr>
          <p:nvPr/>
        </p:nvGrpSpPr>
        <p:grpSpPr bwMode="auto">
          <a:xfrm>
            <a:off x="3013820" y="2020042"/>
            <a:ext cx="481012" cy="458788"/>
            <a:chOff x="930" y="618"/>
            <a:chExt cx="303" cy="289"/>
          </a:xfrm>
        </p:grpSpPr>
        <p:sp>
          <p:nvSpPr>
            <p:cNvPr id="23" name="Oval 65"/>
            <p:cNvSpPr>
              <a:spLocks noChangeArrowheads="1"/>
            </p:cNvSpPr>
            <p:nvPr/>
          </p:nvSpPr>
          <p:spPr bwMode="gray">
            <a:xfrm>
              <a:off x="930" y="618"/>
              <a:ext cx="303" cy="289"/>
            </a:xfrm>
            <a:prstGeom prst="ellipse">
              <a:avLst/>
            </a:prstGeom>
            <a:solidFill>
              <a:srgbClr val="C45B58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Text Box 6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970" y="618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/>
                <a:t>1</a:t>
              </a:r>
            </a:p>
          </p:txBody>
        </p:sp>
      </p:grpSp>
      <p:grpSp>
        <p:nvGrpSpPr>
          <p:cNvPr id="25" name="Group 67"/>
          <p:cNvGrpSpPr>
            <a:grpSpLocks/>
          </p:cNvGrpSpPr>
          <p:nvPr/>
        </p:nvGrpSpPr>
        <p:grpSpPr bwMode="auto">
          <a:xfrm>
            <a:off x="5349032" y="2089892"/>
            <a:ext cx="482600" cy="458788"/>
            <a:chOff x="3379" y="1264"/>
            <a:chExt cx="304" cy="289"/>
          </a:xfrm>
        </p:grpSpPr>
        <p:sp>
          <p:nvSpPr>
            <p:cNvPr id="26" name="Oval 68"/>
            <p:cNvSpPr>
              <a:spLocks noChangeArrowheads="1"/>
            </p:cNvSpPr>
            <p:nvPr/>
          </p:nvSpPr>
          <p:spPr bwMode="gray">
            <a:xfrm>
              <a:off x="3379" y="1264"/>
              <a:ext cx="304" cy="289"/>
            </a:xfrm>
            <a:prstGeom prst="ellipse">
              <a:avLst/>
            </a:prstGeom>
            <a:solidFill>
              <a:srgbClr val="FFCC99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" name="Text Box 6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3420" y="1265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>
                  <a:solidFill>
                    <a:srgbClr val="5F5F5F"/>
                  </a:solidFill>
                </a:rPr>
                <a:t>2</a:t>
              </a:r>
            </a:p>
          </p:txBody>
        </p:sp>
      </p:grpSp>
      <p:grpSp>
        <p:nvGrpSpPr>
          <p:cNvPr id="32" name="Group 74"/>
          <p:cNvGrpSpPr>
            <a:grpSpLocks/>
          </p:cNvGrpSpPr>
          <p:nvPr/>
        </p:nvGrpSpPr>
        <p:grpSpPr bwMode="auto">
          <a:xfrm>
            <a:off x="4399707" y="3871067"/>
            <a:ext cx="2386013" cy="2089150"/>
            <a:chOff x="2916" y="2200"/>
            <a:chExt cx="1743" cy="1605"/>
          </a:xfrm>
        </p:grpSpPr>
        <p:sp>
          <p:nvSpPr>
            <p:cNvPr id="33" name="AutoShape 75"/>
            <p:cNvSpPr>
              <a:spLocks noChangeArrowheads="1"/>
            </p:cNvSpPr>
            <p:nvPr/>
          </p:nvSpPr>
          <p:spPr bwMode="gray">
            <a:xfrm>
              <a:off x="2916" y="2458"/>
              <a:ext cx="1731" cy="1347"/>
            </a:xfrm>
            <a:prstGeom prst="diamond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4" name="AutoShape 76"/>
            <p:cNvSpPr>
              <a:spLocks noChangeArrowheads="1"/>
            </p:cNvSpPr>
            <p:nvPr/>
          </p:nvSpPr>
          <p:spPr bwMode="gray">
            <a:xfrm>
              <a:off x="2917" y="2328"/>
              <a:ext cx="1731" cy="1347"/>
            </a:xfrm>
            <a:prstGeom prst="diamond">
              <a:avLst/>
            </a:prstGeom>
            <a:solidFill>
              <a:srgbClr val="33CCFF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33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35" name="AutoShape 77">
              <a:hlinkClick r:id="rId5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928" y="2200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006587"/>
                </a:gs>
                <a:gs pos="100000">
                  <a:srgbClr val="0099CC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36" name="Group 78"/>
          <p:cNvGrpSpPr>
            <a:grpSpLocks/>
          </p:cNvGrpSpPr>
          <p:nvPr/>
        </p:nvGrpSpPr>
        <p:grpSpPr bwMode="auto">
          <a:xfrm>
            <a:off x="5388720" y="4036167"/>
            <a:ext cx="481012" cy="458788"/>
            <a:chOff x="3379" y="2580"/>
            <a:chExt cx="303" cy="289"/>
          </a:xfrm>
        </p:grpSpPr>
        <p:sp>
          <p:nvSpPr>
            <p:cNvPr id="37" name="Oval 79"/>
            <p:cNvSpPr>
              <a:spLocks noChangeArrowheads="1"/>
            </p:cNvSpPr>
            <p:nvPr/>
          </p:nvSpPr>
          <p:spPr bwMode="gray">
            <a:xfrm>
              <a:off x="3379" y="2580"/>
              <a:ext cx="303" cy="289"/>
            </a:xfrm>
            <a:prstGeom prst="ellipse">
              <a:avLst/>
            </a:prstGeom>
            <a:solidFill>
              <a:srgbClr val="CCFFFF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" name="Text Box 8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3419" y="2581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 dirty="0">
                  <a:solidFill>
                    <a:srgbClr val="5F5F5F"/>
                  </a:solidFill>
                </a:rPr>
                <a:t>4</a:t>
              </a:r>
            </a:p>
          </p:txBody>
        </p:sp>
      </p:grpSp>
      <p:grpSp>
        <p:nvGrpSpPr>
          <p:cNvPr id="43" name="Group 85"/>
          <p:cNvGrpSpPr>
            <a:grpSpLocks/>
          </p:cNvGrpSpPr>
          <p:nvPr/>
        </p:nvGrpSpPr>
        <p:grpSpPr bwMode="auto">
          <a:xfrm>
            <a:off x="2034332" y="3867892"/>
            <a:ext cx="2386013" cy="2081213"/>
            <a:chOff x="1185" y="2206"/>
            <a:chExt cx="1743" cy="1599"/>
          </a:xfrm>
        </p:grpSpPr>
        <p:sp>
          <p:nvSpPr>
            <p:cNvPr id="44" name="AutoShape 86"/>
            <p:cNvSpPr>
              <a:spLocks noChangeArrowheads="1"/>
            </p:cNvSpPr>
            <p:nvPr/>
          </p:nvSpPr>
          <p:spPr bwMode="gray">
            <a:xfrm>
              <a:off x="1185" y="2458"/>
              <a:ext cx="1731" cy="1347"/>
            </a:xfrm>
            <a:prstGeom prst="diamond">
              <a:avLst/>
            </a:prstGeom>
            <a:solidFill>
              <a:srgbClr val="CCFFCC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5" name="AutoShape 87"/>
            <p:cNvSpPr>
              <a:spLocks noChangeArrowheads="1"/>
            </p:cNvSpPr>
            <p:nvPr/>
          </p:nvSpPr>
          <p:spPr bwMode="gray">
            <a:xfrm>
              <a:off x="1186" y="2327"/>
              <a:ext cx="1731" cy="1347"/>
            </a:xfrm>
            <a:prstGeom prst="diamond">
              <a:avLst/>
            </a:prstGeom>
            <a:solidFill>
              <a:srgbClr val="66FF6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46" name="AutoShape 88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197" y="2206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009B4E"/>
                </a:gs>
                <a:gs pos="100000">
                  <a:srgbClr val="00CC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grpSp>
        <p:nvGrpSpPr>
          <p:cNvPr id="47" name="Group 89"/>
          <p:cNvGrpSpPr>
            <a:grpSpLocks/>
          </p:cNvGrpSpPr>
          <p:nvPr/>
        </p:nvGrpSpPr>
        <p:grpSpPr bwMode="auto">
          <a:xfrm>
            <a:off x="2988420" y="4009180"/>
            <a:ext cx="481012" cy="458787"/>
            <a:chOff x="1891" y="2581"/>
            <a:chExt cx="303" cy="289"/>
          </a:xfrm>
        </p:grpSpPr>
        <p:sp>
          <p:nvSpPr>
            <p:cNvPr id="48" name="Oval 90"/>
            <p:cNvSpPr>
              <a:spLocks noChangeArrowheads="1"/>
            </p:cNvSpPr>
            <p:nvPr/>
          </p:nvSpPr>
          <p:spPr bwMode="gray">
            <a:xfrm>
              <a:off x="1891" y="2581"/>
              <a:ext cx="303" cy="289"/>
            </a:xfrm>
            <a:prstGeom prst="ellipse">
              <a:avLst/>
            </a:prstGeom>
            <a:solidFill>
              <a:srgbClr val="CCFFCC">
                <a:alpha val="7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" name="Text Box 9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1931" y="2582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MX" sz="2400" b="1">
                  <a:solidFill>
                    <a:srgbClr val="5F5F5F"/>
                  </a:solidFill>
                </a:rPr>
                <a:t>3</a:t>
              </a: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3993307" y="4975967"/>
            <a:ext cx="771525" cy="688975"/>
            <a:chOff x="2644" y="2841"/>
            <a:chExt cx="563" cy="529"/>
          </a:xfrm>
        </p:grpSpPr>
        <p:sp>
          <p:nvSpPr>
            <p:cNvPr id="51" name="AutoShape 93"/>
            <p:cNvSpPr>
              <a:spLocks noChangeArrowheads="1"/>
            </p:cNvSpPr>
            <p:nvPr/>
          </p:nvSpPr>
          <p:spPr bwMode="gray">
            <a:xfrm>
              <a:off x="2644" y="2932"/>
              <a:ext cx="563" cy="438"/>
            </a:xfrm>
            <a:prstGeom prst="diamond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52" name="AutoShape 94"/>
            <p:cNvSpPr>
              <a:spLocks noChangeArrowheads="1"/>
            </p:cNvSpPr>
            <p:nvPr/>
          </p:nvSpPr>
          <p:spPr bwMode="gray">
            <a:xfrm>
              <a:off x="2644" y="2888"/>
              <a:ext cx="563" cy="439"/>
            </a:xfrm>
            <a:prstGeom prst="diamond">
              <a:avLst/>
            </a:prstGeom>
            <a:solidFill>
              <a:srgbClr val="969696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96969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53" name="AutoShape 95"/>
            <p:cNvSpPr>
              <a:spLocks noChangeArrowheads="1"/>
            </p:cNvSpPr>
            <p:nvPr/>
          </p:nvSpPr>
          <p:spPr bwMode="gray">
            <a:xfrm>
              <a:off x="2644" y="2841"/>
              <a:ext cx="563" cy="438"/>
            </a:xfrm>
            <a:prstGeom prst="diamond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ABABA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1635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54" name="Rectangle 96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2666366" y="2531217"/>
            <a:ext cx="12378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ES" b="1" dirty="0" smtClean="0">
                <a:solidFill>
                  <a:srgbClr val="FFFFFF"/>
                </a:solidFill>
                <a:latin typeface="Calibri" pitchFamily="34" charset="0"/>
              </a:rPr>
              <a:t>Calidad de </a:t>
            </a:r>
          </a:p>
          <a:p>
            <a:pPr marL="342900" indent="-342900" algn="ctr" eaLnBrk="0" hangingPunct="0"/>
            <a:r>
              <a:rPr lang="es-ES" b="1" dirty="0" smtClean="0">
                <a:solidFill>
                  <a:srgbClr val="FFFFFF"/>
                </a:solidFill>
                <a:latin typeface="Calibri" pitchFamily="34" charset="0"/>
              </a:rPr>
              <a:t>la obra</a:t>
            </a:r>
            <a:endParaRPr lang="es-MX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" name="Rectangle 97">
            <a:hlinkClick r:id="rId7" action="ppaction://hlinksldjump"/>
          </p:cNvPr>
          <p:cNvSpPr>
            <a:spLocks noChangeArrowheads="1"/>
          </p:cNvSpPr>
          <p:nvPr/>
        </p:nvSpPr>
        <p:spPr bwMode="gray">
          <a:xfrm>
            <a:off x="2486770" y="4375892"/>
            <a:ext cx="148590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Experiencia y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especialidad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del licitante</a:t>
            </a:r>
          </a:p>
        </p:txBody>
      </p:sp>
      <p:sp>
        <p:nvSpPr>
          <p:cNvPr id="56" name="Rectangle 98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4574332" y="4467967"/>
            <a:ext cx="1909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Cumplimiento de contratos</a:t>
            </a:r>
          </a:p>
        </p:txBody>
      </p:sp>
      <p:sp>
        <p:nvSpPr>
          <p:cNvPr id="57" name="Rectangle 99">
            <a:hlinkClick r:id="rId6" action="ppaction://hlinksldjump"/>
          </p:cNvPr>
          <p:cNvSpPr>
            <a:spLocks noChangeArrowheads="1"/>
          </p:cNvSpPr>
          <p:nvPr/>
        </p:nvSpPr>
        <p:spPr bwMode="gray">
          <a:xfrm>
            <a:off x="4863257" y="2504230"/>
            <a:ext cx="15573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Capacidad del </a:t>
            </a:r>
          </a:p>
          <a:p>
            <a:pPr marL="342900" indent="-342900" algn="ctr" eaLnBrk="0" hangingPunct="0"/>
            <a:r>
              <a:rPr lang="es-MX" b="1" dirty="0">
                <a:solidFill>
                  <a:srgbClr val="FFFFFF"/>
                </a:solidFill>
                <a:latin typeface="Calibri" pitchFamily="34" charset="0"/>
              </a:rPr>
              <a:t>licitante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415332" y="1135805"/>
            <a:ext cx="3743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/>
              <a:t>Subrubros de la Evaluación Técnica</a:t>
            </a:r>
            <a:endParaRPr lang="es-ES" b="1" dirty="0"/>
          </a:p>
        </p:txBody>
      </p:sp>
      <p:sp>
        <p:nvSpPr>
          <p:cNvPr id="59" name="Text Box 75"/>
          <p:cNvSpPr txBox="1">
            <a:spLocks noChangeArrowheads="1"/>
          </p:cNvSpPr>
          <p:nvPr/>
        </p:nvSpPr>
        <p:spPr bwMode="auto">
          <a:xfrm>
            <a:off x="6661895" y="5456980"/>
            <a:ext cx="2484437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chemeClr val="accent1"/>
                </a:solidFill>
                <a:latin typeface="Calibri" pitchFamily="34" charset="0"/>
              </a:rPr>
              <a:t>Número de contratos cumplidos satisfactoriamente.</a:t>
            </a:r>
          </a:p>
        </p:txBody>
      </p:sp>
      <p:sp>
        <p:nvSpPr>
          <p:cNvPr id="60" name="Text Box 73"/>
          <p:cNvSpPr txBox="1">
            <a:spLocks noChangeArrowheads="1"/>
          </p:cNvSpPr>
          <p:nvPr/>
        </p:nvSpPr>
        <p:spPr bwMode="auto">
          <a:xfrm>
            <a:off x="110282" y="5456980"/>
            <a:ext cx="2851150" cy="715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008000"/>
                </a:solidFill>
                <a:latin typeface="Calibri" pitchFamily="34" charset="0"/>
              </a:rPr>
              <a:t>Tiempo </a:t>
            </a:r>
            <a:r>
              <a:rPr lang="es-MX" sz="1500" b="1" dirty="0" smtClean="0">
                <a:solidFill>
                  <a:srgbClr val="008000"/>
                </a:solidFill>
                <a:latin typeface="Calibri" pitchFamily="34" charset="0"/>
              </a:rPr>
              <a:t>ejecutando obras </a:t>
            </a:r>
            <a:r>
              <a:rPr lang="es-MX" sz="1500" b="1" dirty="0">
                <a:solidFill>
                  <a:srgbClr val="008000"/>
                </a:solidFill>
                <a:latin typeface="Calibri" pitchFamily="34" charset="0"/>
              </a:rPr>
              <a:t>similares.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008000"/>
                </a:solidFill>
                <a:latin typeface="Calibri" pitchFamily="34" charset="0"/>
              </a:rPr>
              <a:t>Número de </a:t>
            </a:r>
            <a:r>
              <a:rPr lang="es-MX" sz="1500" b="1" dirty="0" smtClean="0">
                <a:solidFill>
                  <a:srgbClr val="008000"/>
                </a:solidFill>
                <a:latin typeface="Calibri" pitchFamily="34" charset="0"/>
              </a:rPr>
              <a:t>contratos similares.</a:t>
            </a:r>
            <a:endParaRPr lang="es-MX" sz="1500" b="1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-28672" y="890140"/>
            <a:ext cx="27717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CC0000"/>
                </a:solidFill>
                <a:latin typeface="Calibri" pitchFamily="34" charset="0"/>
              </a:rPr>
              <a:t>Materiales, maquinaria y equipo</a:t>
            </a:r>
            <a:endParaRPr lang="es-MX" sz="1500" b="1" dirty="0">
              <a:solidFill>
                <a:srgbClr val="CC0000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1500" b="1" dirty="0" smtClean="0">
                <a:solidFill>
                  <a:srgbClr val="CC0000"/>
                </a:solidFill>
                <a:latin typeface="Calibri" pitchFamily="34" charset="0"/>
              </a:rPr>
              <a:t>Mano de obra</a:t>
            </a:r>
            <a:endParaRPr lang="es-MX" sz="1500" b="1" dirty="0">
              <a:solidFill>
                <a:srgbClr val="CC0000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CC0000"/>
                </a:solidFill>
                <a:latin typeface="Calibri" pitchFamily="34" charset="0"/>
              </a:rPr>
              <a:t>Maquinaria y equipo de construcción 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1500" b="1" dirty="0" smtClean="0">
                <a:solidFill>
                  <a:srgbClr val="CC0000"/>
                </a:solidFill>
                <a:latin typeface="Calibri" pitchFamily="34" charset="0"/>
              </a:rPr>
              <a:t>Estructura organizacional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1500" b="1" dirty="0" smtClean="0">
                <a:solidFill>
                  <a:srgbClr val="CC0000"/>
                </a:solidFill>
                <a:latin typeface="Calibri" pitchFamily="34" charset="0"/>
              </a:rPr>
              <a:t>Procedimientos constructivos</a:t>
            </a:r>
            <a:endParaRPr lang="es-ES" sz="15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1500" b="1" dirty="0" smtClean="0">
                <a:solidFill>
                  <a:srgbClr val="C00000"/>
                </a:solidFill>
                <a:latin typeface="Calibri" pitchFamily="34" charset="0"/>
              </a:rPr>
              <a:t>Programas </a:t>
            </a:r>
            <a:endParaRPr lang="es-MX" sz="15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2" name="Text Box 21"/>
          <p:cNvSpPr txBox="1">
            <a:spLocks noChangeArrowheads="1"/>
          </p:cNvSpPr>
          <p:nvPr/>
        </p:nvSpPr>
        <p:spPr bwMode="auto">
          <a:xfrm>
            <a:off x="6879382" y="1567605"/>
            <a:ext cx="2232025" cy="13388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>
                <a:solidFill>
                  <a:srgbClr val="FF9900"/>
                </a:solidFill>
                <a:latin typeface="Calibri" pitchFamily="34" charset="0"/>
              </a:rPr>
              <a:t>Recursos </a:t>
            </a:r>
            <a:r>
              <a:rPr lang="es-MX" sz="1500" b="1" dirty="0" smtClean="0">
                <a:solidFill>
                  <a:srgbClr val="FF9900"/>
                </a:solidFill>
                <a:latin typeface="Calibri" pitchFamily="34" charset="0"/>
              </a:rPr>
              <a:t>humanos</a:t>
            </a:r>
            <a:endParaRPr lang="es-MX" sz="1500" b="1" dirty="0">
              <a:solidFill>
                <a:srgbClr val="FF9900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FF9900"/>
                </a:solidFill>
                <a:latin typeface="Calibri" pitchFamily="34" charset="0"/>
              </a:rPr>
              <a:t>Recursos económicos</a:t>
            </a:r>
            <a:endParaRPr lang="es-MX" sz="1500" b="1" dirty="0">
              <a:solidFill>
                <a:srgbClr val="FF9900"/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FF9900"/>
                </a:solidFill>
                <a:latin typeface="Calibri" pitchFamily="34" charset="0"/>
              </a:rPr>
              <a:t>Participación de discapacitados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ES" sz="1500" b="1" dirty="0" smtClean="0">
                <a:solidFill>
                  <a:srgbClr val="FF9900"/>
                </a:solidFill>
                <a:latin typeface="Calibri" pitchFamily="34" charset="0"/>
              </a:rPr>
              <a:t>Subcontratación de MIPYMES</a:t>
            </a:r>
            <a:endParaRPr lang="es-MX" sz="15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63" name="Line 76"/>
          <p:cNvSpPr>
            <a:spLocks noChangeShapeType="1"/>
          </p:cNvSpPr>
          <p:nvPr/>
        </p:nvSpPr>
        <p:spPr bwMode="auto">
          <a:xfrm flipH="1" flipV="1">
            <a:off x="1478707" y="2504230"/>
            <a:ext cx="863600" cy="2159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" name="Line 76"/>
          <p:cNvSpPr>
            <a:spLocks noChangeShapeType="1"/>
          </p:cNvSpPr>
          <p:nvPr/>
        </p:nvSpPr>
        <p:spPr bwMode="auto">
          <a:xfrm flipH="1">
            <a:off x="973882" y="4736255"/>
            <a:ext cx="1439863" cy="720725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5" name="Line 76"/>
          <p:cNvSpPr>
            <a:spLocks noChangeShapeType="1"/>
          </p:cNvSpPr>
          <p:nvPr/>
        </p:nvSpPr>
        <p:spPr bwMode="auto">
          <a:xfrm>
            <a:off x="6445995" y="4807692"/>
            <a:ext cx="865187" cy="7207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" name="Line 76"/>
          <p:cNvSpPr>
            <a:spLocks noChangeShapeType="1"/>
          </p:cNvSpPr>
          <p:nvPr/>
        </p:nvSpPr>
        <p:spPr bwMode="auto">
          <a:xfrm>
            <a:off x="6158657" y="2864592"/>
            <a:ext cx="863600" cy="714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67" name="Group 74"/>
          <p:cNvGrpSpPr>
            <a:grpSpLocks/>
          </p:cNvGrpSpPr>
          <p:nvPr/>
        </p:nvGrpSpPr>
        <p:grpSpPr bwMode="auto">
          <a:xfrm>
            <a:off x="6050708" y="2841745"/>
            <a:ext cx="2386013" cy="2089150"/>
            <a:chOff x="2916" y="2200"/>
            <a:chExt cx="1743" cy="1605"/>
          </a:xfrm>
        </p:grpSpPr>
        <p:sp>
          <p:nvSpPr>
            <p:cNvPr id="68" name="AutoShape 75"/>
            <p:cNvSpPr>
              <a:spLocks noChangeArrowheads="1"/>
            </p:cNvSpPr>
            <p:nvPr/>
          </p:nvSpPr>
          <p:spPr bwMode="gray">
            <a:xfrm>
              <a:off x="2916" y="2458"/>
              <a:ext cx="1731" cy="1347"/>
            </a:xfrm>
            <a:prstGeom prst="diamond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69" name="AutoShape 76"/>
            <p:cNvSpPr>
              <a:spLocks noChangeArrowheads="1"/>
            </p:cNvSpPr>
            <p:nvPr/>
          </p:nvSpPr>
          <p:spPr bwMode="gray">
            <a:xfrm>
              <a:off x="2917" y="2328"/>
              <a:ext cx="1731" cy="1347"/>
            </a:xfrm>
            <a:prstGeom prst="diamond">
              <a:avLst/>
            </a:prstGeom>
            <a:solidFill>
              <a:srgbClr val="33CCFF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33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70" name="AutoShape 77">
              <a:hlinkClick r:id="rId5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2928" y="2200"/>
              <a:ext cx="1731" cy="1347"/>
            </a:xfrm>
            <a:prstGeom prst="diamond">
              <a:avLst/>
            </a:prstGeom>
            <a:solidFill>
              <a:srgbClr val="FFFF00"/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99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s-ES" b="1" dirty="0" smtClean="0">
                  <a:solidFill>
                    <a:schemeClr val="bg1"/>
                  </a:solidFill>
                </a:rPr>
                <a:t>Contenido </a:t>
              </a:r>
            </a:p>
            <a:p>
              <a:pPr algn="ctr"/>
              <a:r>
                <a:rPr lang="es-ES" b="1" dirty="0" smtClean="0">
                  <a:solidFill>
                    <a:schemeClr val="bg1"/>
                  </a:solidFill>
                </a:rPr>
                <a:t>nacional 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8"/>
          <p:cNvGrpSpPr>
            <a:grpSpLocks/>
          </p:cNvGrpSpPr>
          <p:nvPr/>
        </p:nvGrpSpPr>
        <p:grpSpPr bwMode="auto">
          <a:xfrm>
            <a:off x="6994995" y="3024693"/>
            <a:ext cx="481012" cy="463551"/>
            <a:chOff x="3379" y="2580"/>
            <a:chExt cx="303" cy="292"/>
          </a:xfrm>
        </p:grpSpPr>
        <p:sp>
          <p:nvSpPr>
            <p:cNvPr id="72" name="Oval 79"/>
            <p:cNvSpPr>
              <a:spLocks noChangeArrowheads="1"/>
            </p:cNvSpPr>
            <p:nvPr/>
          </p:nvSpPr>
          <p:spPr bwMode="gray">
            <a:xfrm>
              <a:off x="3379" y="2580"/>
              <a:ext cx="303" cy="289"/>
            </a:xfrm>
            <a:prstGeom prst="ellipse">
              <a:avLst/>
            </a:prstGeom>
            <a:solidFill>
              <a:srgbClr val="CCFFFF">
                <a:alpha val="79999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" name="Text Box 8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3423" y="2581"/>
              <a:ext cx="21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sz="2400" b="1" dirty="0">
                  <a:solidFill>
                    <a:srgbClr val="5F5F5F"/>
                  </a:solidFill>
                </a:rPr>
                <a:t>5</a:t>
              </a:r>
              <a:endParaRPr lang="es-MX" sz="2400" b="1" dirty="0">
                <a:solidFill>
                  <a:srgbClr val="5F5F5F"/>
                </a:solidFill>
              </a:endParaRPr>
            </a:p>
          </p:txBody>
        </p:sp>
      </p:grpSp>
      <p:sp>
        <p:nvSpPr>
          <p:cNvPr id="74" name="Text Box 75"/>
          <p:cNvSpPr txBox="1">
            <a:spLocks noChangeArrowheads="1"/>
          </p:cNvSpPr>
          <p:nvPr/>
        </p:nvSpPr>
        <p:spPr bwMode="auto">
          <a:xfrm>
            <a:off x="7591054" y="4601850"/>
            <a:ext cx="2484437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92D050"/>
                </a:solidFill>
                <a:latin typeface="Calibri" pitchFamily="34" charset="0"/>
              </a:rPr>
              <a:t>Materiales</a:t>
            </a:r>
          </a:p>
          <a:p>
            <a:pPr>
              <a:lnSpc>
                <a:spcPct val="90000"/>
              </a:lnSpc>
            </a:pPr>
            <a:r>
              <a:rPr lang="es-MX" sz="1500" b="1" dirty="0" smtClean="0">
                <a:solidFill>
                  <a:srgbClr val="92D050"/>
                </a:solidFill>
                <a:latin typeface="Calibri" pitchFamily="34" charset="0"/>
              </a:rPr>
              <a:t>Maquinaria, </a:t>
            </a:r>
          </a:p>
          <a:p>
            <a:pPr>
              <a:lnSpc>
                <a:spcPct val="90000"/>
              </a:lnSpc>
            </a:pPr>
            <a:r>
              <a:rPr lang="es-MX" sz="1500" b="1" dirty="0" smtClean="0">
                <a:solidFill>
                  <a:srgbClr val="92D050"/>
                </a:solidFill>
                <a:latin typeface="Calibri" pitchFamily="34" charset="0"/>
              </a:rPr>
              <a:t>Equipo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rgbClr val="92D050"/>
                </a:solidFill>
                <a:latin typeface="Calibri" pitchFamily="34" charset="0"/>
              </a:rPr>
              <a:t>Mano de obra</a:t>
            </a:r>
            <a:endParaRPr lang="es-MX" sz="1500" b="1" dirty="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>
            <a:off x="7740547" y="3880592"/>
            <a:ext cx="865187" cy="720725"/>
          </a:xfrm>
          <a:prstGeom prst="line">
            <a:avLst/>
          </a:prstGeom>
          <a:noFill/>
          <a:ln w="19050">
            <a:solidFill>
              <a:srgbClr val="F4EE00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76" name="Group 85"/>
          <p:cNvGrpSpPr>
            <a:grpSpLocks/>
          </p:cNvGrpSpPr>
          <p:nvPr/>
        </p:nvGrpSpPr>
        <p:grpSpPr bwMode="auto">
          <a:xfrm>
            <a:off x="487579" y="2850266"/>
            <a:ext cx="2386013" cy="2081213"/>
            <a:chOff x="1185" y="2206"/>
            <a:chExt cx="1743" cy="1599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7" name="AutoShape 86"/>
            <p:cNvSpPr>
              <a:spLocks noChangeArrowheads="1"/>
            </p:cNvSpPr>
            <p:nvPr/>
          </p:nvSpPr>
          <p:spPr bwMode="gray">
            <a:xfrm>
              <a:off x="1185" y="2458"/>
              <a:ext cx="1731" cy="1347"/>
            </a:xfrm>
            <a:prstGeom prst="diamond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78" name="AutoShape 87"/>
            <p:cNvSpPr>
              <a:spLocks noChangeArrowheads="1"/>
            </p:cNvSpPr>
            <p:nvPr/>
          </p:nvSpPr>
          <p:spPr bwMode="gray">
            <a:xfrm>
              <a:off x="1186" y="2327"/>
              <a:ext cx="1731" cy="1347"/>
            </a:xfrm>
            <a:prstGeom prst="diamond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79" name="AutoShape 88">
              <a:hlinkClick r:id="rId2" action="ppaction://hlinksldjump"/>
            </p:cNvPr>
            <p:cNvSpPr>
              <a:spLocks noChangeArrowheads="1"/>
            </p:cNvSpPr>
            <p:nvPr/>
          </p:nvSpPr>
          <p:spPr bwMode="gray">
            <a:xfrm>
              <a:off x="1197" y="2206"/>
              <a:ext cx="1731" cy="1347"/>
            </a:xfrm>
            <a:prstGeom prst="diamond">
              <a:avLst/>
            </a:prstGeom>
            <a:grpFill/>
            <a:ln w="9525">
              <a:miter lim="800000"/>
              <a:headEnd/>
              <a:tailEnd/>
            </a:ln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00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 b="1" dirty="0" smtClean="0">
                <a:solidFill>
                  <a:schemeClr val="bg1"/>
                </a:solidFill>
              </a:endParaRPr>
            </a:p>
            <a:p>
              <a:r>
                <a:rPr lang="es-ES" b="1" dirty="0" smtClean="0">
                  <a:solidFill>
                    <a:schemeClr val="bg1"/>
                  </a:solidFill>
                </a:rPr>
                <a:t>Capacitación o </a:t>
              </a:r>
            </a:p>
            <a:p>
              <a:r>
                <a:rPr lang="es-ES" b="1" dirty="0" smtClean="0">
                  <a:solidFill>
                    <a:schemeClr val="bg1"/>
                  </a:solidFill>
                </a:rPr>
                <a:t>Transferencia de</a:t>
              </a:r>
            </a:p>
            <a:p>
              <a:r>
                <a:rPr lang="es-ES" b="1" dirty="0" smtClean="0">
                  <a:solidFill>
                    <a:schemeClr val="bg1"/>
                  </a:solidFill>
                </a:rPr>
                <a:t>conocimientos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54"/>
          <p:cNvGrpSpPr>
            <a:grpSpLocks/>
          </p:cNvGrpSpPr>
          <p:nvPr/>
        </p:nvGrpSpPr>
        <p:grpSpPr bwMode="auto">
          <a:xfrm>
            <a:off x="1375520" y="3033571"/>
            <a:ext cx="481012" cy="461963"/>
            <a:chOff x="930" y="618"/>
            <a:chExt cx="303" cy="291"/>
          </a:xfrm>
        </p:grpSpPr>
        <p:sp>
          <p:nvSpPr>
            <p:cNvPr id="81" name="Oval 65"/>
            <p:cNvSpPr>
              <a:spLocks noChangeArrowheads="1"/>
            </p:cNvSpPr>
            <p:nvPr/>
          </p:nvSpPr>
          <p:spPr bwMode="gray">
            <a:xfrm>
              <a:off x="930" y="618"/>
              <a:ext cx="303" cy="289"/>
            </a:xfrm>
            <a:prstGeom prst="ellipse">
              <a:avLst/>
            </a:prstGeom>
            <a:solidFill>
              <a:srgbClr val="C45B58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2" name="Text Box 6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974" y="618"/>
              <a:ext cx="21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sz="2400" b="1" dirty="0"/>
                <a:t>6</a:t>
              </a:r>
              <a:endParaRPr lang="es-MX" sz="2400" b="1" dirty="0"/>
            </a:p>
          </p:txBody>
        </p:sp>
      </p:grpSp>
      <p:sp>
        <p:nvSpPr>
          <p:cNvPr id="83" name="Text Box 73"/>
          <p:cNvSpPr txBox="1">
            <a:spLocks noChangeArrowheads="1"/>
          </p:cNvSpPr>
          <p:nvPr/>
        </p:nvSpPr>
        <p:spPr bwMode="auto">
          <a:xfrm>
            <a:off x="-53101" y="4468650"/>
            <a:ext cx="2447925" cy="7155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Programa </a:t>
            </a:r>
            <a:endParaRPr lang="es-MX" sz="15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Metodología</a:t>
            </a:r>
          </a:p>
          <a:p>
            <a:pPr marL="182563" indent="-182563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15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Nivel capacitadores </a:t>
            </a:r>
            <a:endParaRPr lang="es-MX" sz="15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" name="Line 76"/>
          <p:cNvSpPr>
            <a:spLocks noChangeShapeType="1"/>
          </p:cNvSpPr>
          <p:nvPr/>
        </p:nvSpPr>
        <p:spPr bwMode="auto">
          <a:xfrm flipH="1">
            <a:off x="326181" y="3956392"/>
            <a:ext cx="753323" cy="491441"/>
          </a:xfrm>
          <a:prstGeom prst="line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5" name="4 CuadroTexto"/>
          <p:cNvSpPr txBox="1"/>
          <p:nvPr/>
        </p:nvSpPr>
        <p:spPr>
          <a:xfrm>
            <a:off x="539552" y="75591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9672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Contenido 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endParaRPr lang="es-MX" dirty="0">
              <a:solidFill>
                <a:srgbClr val="C00000"/>
              </a:solidFill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477663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16448" y="2226541"/>
            <a:ext cx="4926013" cy="477615"/>
          </a:xfrm>
          <a:prstGeom prst="rect">
            <a:avLst/>
          </a:prstGeom>
          <a:solidFill>
            <a:srgbClr val="993300">
              <a:alpha val="30196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endParaRPr lang="es-ES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3902373" y="2251941"/>
            <a:ext cx="792163" cy="428750"/>
          </a:xfrm>
          <a:prstGeom prst="rightArrow">
            <a:avLst>
              <a:gd name="adj1" fmla="val 46000"/>
              <a:gd name="adj2" fmla="val 54310"/>
            </a:avLst>
          </a:prstGeom>
          <a:solidFill>
            <a:srgbClr val="CC33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11511" y="1235980"/>
            <a:ext cx="2522537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3600" b="1" dirty="0">
                <a:latin typeface="Calibri" pitchFamily="34" charset="0"/>
              </a:rPr>
              <a:t>Precio ofertado </a:t>
            </a:r>
            <a:endParaRPr lang="es-ES" sz="3600" b="1" dirty="0">
              <a:latin typeface="Calibri" pitchFamily="34" charset="0"/>
            </a:endParaRPr>
          </a:p>
        </p:txBody>
      </p:sp>
      <p:pic>
        <p:nvPicPr>
          <p:cNvPr id="8" name="Picture 6" descr="Remove I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8148" y="143441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5062836" y="1326468"/>
            <a:ext cx="647700" cy="863600"/>
            <a:chOff x="3515" y="1344"/>
            <a:chExt cx="408" cy="544"/>
          </a:xfrm>
        </p:grpSpPr>
        <p:pic>
          <p:nvPicPr>
            <p:cNvPr id="10" name="Picture 9" descr="Remove Ite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15" y="1344"/>
              <a:ext cx="40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Remove Ite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15" y="1480"/>
              <a:ext cx="40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10311" y="1340755"/>
            <a:ext cx="1081087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4400" b="1">
                <a:latin typeface="Calibri" pitchFamily="34" charset="0"/>
              </a:rPr>
              <a:t>IVA</a:t>
            </a:r>
            <a:endParaRPr lang="es-ES" sz="4400" b="1">
              <a:latin typeface="Calibri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421611" y="1235980"/>
            <a:ext cx="3240087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3600" b="1">
                <a:latin typeface="Calibri" pitchFamily="34" charset="0"/>
              </a:rPr>
              <a:t>Precio neto propuesto</a:t>
            </a:r>
            <a:endParaRPr lang="es-ES" sz="3600" b="1">
              <a:latin typeface="Calibri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175173" y="2251941"/>
            <a:ext cx="1800225" cy="465005"/>
          </a:xfrm>
          <a:prstGeom prst="rect">
            <a:avLst/>
          </a:prstGeom>
          <a:gradFill rotWithShape="1">
            <a:gsLst>
              <a:gs pos="0">
                <a:srgbClr val="5E1800"/>
              </a:gs>
              <a:gs pos="100000">
                <a:srgbClr val="CC3300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76200" prstMaterial="legacyMatte">
            <a:bevelT w="13500" h="13500" prst="angle"/>
            <a:bevelB w="13500" h="13500" prst="angle"/>
            <a:extrusionClr>
              <a:srgbClr val="CC3300"/>
            </a:extrusionClr>
          </a:sp3d>
        </p:spPr>
        <p:txBody>
          <a:bodyPr wrap="none" anchor="ctr">
            <a:flatTx/>
          </a:bodyPr>
          <a:lstStyle/>
          <a:p>
            <a:endParaRPr lang="es-E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402942" y="2155607"/>
            <a:ext cx="100174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</a:rPr>
              <a:t>Moneda</a:t>
            </a:r>
          </a:p>
          <a:p>
            <a:pPr>
              <a:defRPr/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</a:rPr>
              <a:t>Extranjera</a:t>
            </a:r>
            <a:endParaRPr lang="es-ES" sz="1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92935" y="2189720"/>
            <a:ext cx="244792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500" b="1" dirty="0">
                <a:latin typeface="Calibri" pitchFamily="34" charset="0"/>
              </a:rPr>
              <a:t>Conversión a moneda nacional</a:t>
            </a:r>
            <a:endParaRPr lang="es-ES" sz="1500" b="1" dirty="0">
              <a:latin typeface="Calibri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885878" y="3931943"/>
            <a:ext cx="284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44500" indent="-444500">
              <a:buFont typeface="Wingdings" pitchFamily="2" charset="2"/>
              <a:buChar char="v"/>
            </a:pPr>
            <a:r>
              <a:rPr lang="es-MX" sz="2800" b="1" dirty="0">
                <a:latin typeface="Calibri" pitchFamily="34" charset="0"/>
              </a:rPr>
              <a:t>Resultado final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525761" y="4655455"/>
            <a:ext cx="266382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 dirty="0">
                <a:latin typeface="Calibri" pitchFamily="34" charset="0"/>
              </a:rPr>
              <a:t>Total de puntos propuesta técnica </a:t>
            </a:r>
            <a:endParaRPr lang="es-ES" sz="2800" b="1" dirty="0">
              <a:latin typeface="Calibri" pitchFamily="34" charset="0"/>
            </a:endParaRPr>
          </a:p>
        </p:txBody>
      </p:sp>
      <p:pic>
        <p:nvPicPr>
          <p:cNvPr id="19" name="Picture 22" descr="Remove Ma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726261">
            <a:off x="3197524" y="4842780"/>
            <a:ext cx="728662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765848" y="4485593"/>
            <a:ext cx="22320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 dirty="0">
                <a:latin typeface="Calibri" pitchFamily="34" charset="0"/>
              </a:rPr>
              <a:t>Total de puntos propuesta económica </a:t>
            </a:r>
            <a:endParaRPr lang="es-ES" sz="2800" b="1" dirty="0">
              <a:latin typeface="Calibri" pitchFamily="34" charset="0"/>
            </a:endParaRPr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5997873" y="4782455"/>
            <a:ext cx="647700" cy="863600"/>
            <a:chOff x="3515" y="1344"/>
            <a:chExt cx="408" cy="544"/>
          </a:xfrm>
        </p:grpSpPr>
        <p:pic>
          <p:nvPicPr>
            <p:cNvPr id="22" name="Picture 25" descr="Remove Ite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15" y="1344"/>
              <a:ext cx="40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6" descr="Remove Ite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15" y="1480"/>
              <a:ext cx="40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6553200" y="4637310"/>
            <a:ext cx="2232025" cy="1116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 dirty="0">
                <a:latin typeface="Calibri" pitchFamily="34" charset="0"/>
              </a:rPr>
              <a:t>Total de puntos de la proposición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224827" y="2945952"/>
            <a:ext cx="2663825" cy="9787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" sz="2800" b="1" dirty="0" smtClean="0">
                <a:latin typeface="Calibri" pitchFamily="34" charset="0"/>
              </a:rPr>
              <a:t>Financiamiento propuesto</a:t>
            </a:r>
          </a:p>
          <a:p>
            <a:pPr algn="ctr">
              <a:lnSpc>
                <a:spcPct val="80000"/>
              </a:lnSpc>
            </a:pPr>
            <a:r>
              <a:rPr lang="es-ES" sz="1600" b="1" dirty="0" smtClean="0">
                <a:latin typeface="Calibri" pitchFamily="34" charset="0"/>
              </a:rPr>
              <a:t>(Aplicable sólo a obra)</a:t>
            </a:r>
            <a:endParaRPr lang="es-ES" sz="1600" b="1" dirty="0">
              <a:latin typeface="Calibri" pitchFamily="34" charset="0"/>
            </a:endParaRPr>
          </a:p>
        </p:txBody>
      </p:sp>
      <p:sp>
        <p:nvSpPr>
          <p:cNvPr id="28" name="4 CuadroTexto"/>
          <p:cNvSpPr txBox="1"/>
          <p:nvPr/>
        </p:nvSpPr>
        <p:spPr>
          <a:xfrm>
            <a:off x="537152" y="95874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8129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28875873"/>
              </p:ext>
            </p:extLst>
          </p:nvPr>
        </p:nvGraphicFramePr>
        <p:xfrm>
          <a:off x="417140" y="1034250"/>
          <a:ext cx="8115300" cy="495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4 CuadroTexto"/>
          <p:cNvSpPr txBox="1"/>
          <p:nvPr/>
        </p:nvSpPr>
        <p:spPr>
          <a:xfrm>
            <a:off x="539552" y="23581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28823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376" y="5517232"/>
            <a:ext cx="82296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1400" b="1" dirty="0" smtClean="0"/>
              <a:t>Período: </a:t>
            </a:r>
            <a:r>
              <a:rPr lang="es-ES" sz="1400" dirty="0" smtClean="0"/>
              <a:t>septiembre 2010 a octubre 2014.</a:t>
            </a:r>
            <a:r>
              <a:rPr lang="es-ES" sz="1400" b="1" dirty="0"/>
              <a:t> </a:t>
            </a:r>
            <a:endParaRPr lang="es-ES" sz="1400" b="1" dirty="0" smtClean="0"/>
          </a:p>
          <a:p>
            <a:pPr marL="0" indent="0" algn="ctr">
              <a:buNone/>
            </a:pPr>
            <a:r>
              <a:rPr lang="es-ES" sz="1400" b="1" dirty="0" smtClean="0"/>
              <a:t>Fuente</a:t>
            </a:r>
            <a:r>
              <a:rPr lang="es-ES" sz="1400" b="1" dirty="0"/>
              <a:t>: </a:t>
            </a:r>
            <a:r>
              <a:rPr lang="es-ES" sz="1400" dirty="0" err="1" smtClean="0"/>
              <a:t>CompraNet</a:t>
            </a:r>
            <a:r>
              <a:rPr lang="es-ES" sz="1400" dirty="0" smtClean="0"/>
              <a:t> </a:t>
            </a:r>
            <a:endParaRPr lang="es-MX" sz="1400" dirty="0"/>
          </a:p>
          <a:p>
            <a:pPr marL="0" indent="0" algn="ctr">
              <a:buNone/>
            </a:pPr>
            <a:endParaRPr lang="es-ES" sz="140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5949940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4 CuadroTexto"/>
          <p:cNvSpPr txBox="1"/>
          <p:nvPr/>
        </p:nvSpPr>
        <p:spPr>
          <a:xfrm>
            <a:off x="539552" y="116632"/>
            <a:ext cx="814724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4. CRITERIO DE EVALUACIÓN POR PUNTOS O PORCENTAJES</a:t>
            </a:r>
          </a:p>
        </p:txBody>
      </p:sp>
    </p:spTree>
    <p:extLst>
      <p:ext uri="{BB962C8B-B14F-4D97-AF65-F5344CB8AC3E}">
        <p14:creationId xmlns:p14="http://schemas.microsoft.com/office/powerpoint/2010/main" val="11867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Evaluar la pertinencia de establecer desde la Norma, la preferencia de utilizar un criterio de evaluación de proposiciones.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Revisar los rubros y subrubros a considerar en el criterio de evaluación por puntos o porcentajes: requisitos o criterios de participación vs. ponderación de calidad y otros elementos.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 smtClean="0"/>
              <a:t>Clarificar los lineamientos para evitar la aplicación errónea del criterio de evaluación por puntos o porcentajes en:</a:t>
            </a:r>
          </a:p>
          <a:p>
            <a:pPr marL="0" indent="0" algn="just">
              <a:buNone/>
            </a:pPr>
            <a:r>
              <a:rPr lang="es-MX" dirty="0"/>
              <a:t>	</a:t>
            </a:r>
            <a:r>
              <a:rPr lang="es-MX" dirty="0" smtClean="0"/>
              <a:t>- La forma de </a:t>
            </a:r>
            <a:r>
              <a:rPr lang="es-MX" dirty="0"/>
              <a:t>establecer </a:t>
            </a:r>
            <a:r>
              <a:rPr lang="es-MX" dirty="0" smtClean="0"/>
              <a:t>en las convocatorias a la licitación el procedimiento 	para la aplicación del criterio.</a:t>
            </a:r>
          </a:p>
          <a:p>
            <a:pPr marL="0" indent="0" algn="just">
              <a:buNone/>
            </a:pPr>
            <a:r>
              <a:rPr lang="es-MX" dirty="0"/>
              <a:t>	</a:t>
            </a:r>
            <a:r>
              <a:rPr lang="es-MX" dirty="0" smtClean="0"/>
              <a:t>- En la asignación de puntación o unidades porcentuales.</a:t>
            </a:r>
          </a:p>
          <a:p>
            <a:pPr marL="0" indent="0" algn="just">
              <a:buNone/>
            </a:pPr>
            <a:r>
              <a:rPr lang="es-MX" dirty="0"/>
              <a:t>	</a:t>
            </a:r>
            <a:r>
              <a:rPr lang="es-MX" dirty="0" smtClean="0"/>
              <a:t>- En la ponderación de los rubros y subrubros.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Analizar la conveniencia de determinar los tipos de bienes, servicios y obras en los que aplica el criterio de evaluación binario.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7604" y="124505"/>
            <a:ext cx="712879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s-MX" sz="2200" b="1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. RETOS PARA LA MEJORA DE LOS CRITERIOS DE EVALUACIÓN DE PROPOSICIONES</a:t>
            </a:r>
            <a:endParaRPr lang="es-MX" sz="2200" b="1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068318"/>
            <a:ext cx="2133600" cy="365125"/>
          </a:xfrm>
        </p:spPr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4 CuadroTexto"/>
          <p:cNvSpPr txBox="1"/>
          <p:nvPr/>
        </p:nvSpPr>
        <p:spPr>
          <a:xfrm>
            <a:off x="354509" y="937081"/>
            <a:ext cx="81472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Aspectos asociados a la evaluación </a:t>
            </a:r>
            <a:endParaRPr lang="es-MX" b="1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4 CuadroTexto"/>
          <p:cNvSpPr txBox="1"/>
          <p:nvPr/>
        </p:nvSpPr>
        <p:spPr>
          <a:xfrm>
            <a:off x="971600" y="18277"/>
            <a:ext cx="712879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5. RETOS PARA LA MEJORA DE LOS CRITERIOS DE EVALUACIÓN DE PROPOSICIONES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27354245"/>
              </p:ext>
            </p:extLst>
          </p:nvPr>
        </p:nvGraphicFramePr>
        <p:xfrm>
          <a:off x="1186668" y="1759625"/>
          <a:ext cx="6697663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5" descr="stickmen_building_blocks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2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7730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ES" sz="8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ES" sz="8000" b="1" dirty="0" smtClean="0">
                <a:solidFill>
                  <a:srgbClr val="C00000"/>
                </a:solidFill>
              </a:rPr>
              <a:t>Gracias </a:t>
            </a:r>
          </a:p>
          <a:p>
            <a:pPr marL="0" indent="0" algn="r">
              <a:buNone/>
            </a:pPr>
            <a:endParaRPr lang="es-ES" b="1" i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>
              <a:buNone/>
            </a:pPr>
            <a:endParaRPr lang="es-ES" b="1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>
              <a:buNone/>
            </a:pPr>
            <a:endParaRPr lang="es-ES" b="1" i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>
              <a:buNone/>
            </a:pPr>
            <a:endParaRPr lang="es-ES" b="1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>
              <a:buNone/>
            </a:pPr>
            <a:endParaRPr lang="es-ES" b="1" i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ctr">
              <a:buNone/>
            </a:pPr>
            <a:r>
              <a:rPr lang="es-ES" sz="32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Alejandro Luna Ramos</a:t>
            </a:r>
          </a:p>
          <a:p>
            <a:pPr marL="0" indent="0" algn="ctr">
              <a:buNone/>
            </a:pPr>
            <a:r>
              <a:rPr lang="es-ES" sz="3200" b="1" i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Titular de la Unidad de Política de Contrataciones Públicas </a:t>
            </a:r>
          </a:p>
          <a:p>
            <a:pPr marL="0" indent="0" algn="ctr">
              <a:buNone/>
            </a:pPr>
            <a:r>
              <a:rPr lang="es-ES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Secretaría de la Función Pública  </a:t>
            </a:r>
            <a:endParaRPr lang="es-MX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19672" y="5445224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/>
              <a:t>Marco normativo de las contrataciones públicas disponible en </a:t>
            </a:r>
            <a:r>
              <a:rPr lang="es-MX" dirty="0" smtClean="0">
                <a:hlinkClick r:id="rId2"/>
              </a:rPr>
              <a:t>http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www.funcionpublica.gob.mx/unaopspf/unaop1.htm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05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61239" y="175921"/>
            <a:ext cx="712879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1. DIAGNÓSTICO DE LAS CONTRATACIONES PÚBLICAS EN MÉXICO</a:t>
            </a:r>
            <a:endParaRPr lang="es-MX" sz="2200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611560" y="882054"/>
            <a:ext cx="8260201" cy="539884"/>
          </a:xfrm>
          <a:prstGeom prst="rect">
            <a:avLst/>
          </a:prstGeom>
        </p:spPr>
        <p:txBody>
          <a:bodyPr/>
          <a:lstStyle/>
          <a:p>
            <a:pPr marL="450850" indent="-450850" algn="ctr" fontAlgn="auto">
              <a:spcBef>
                <a:spcPts val="600"/>
              </a:spcBef>
              <a:spcAft>
                <a:spcPts val="0"/>
              </a:spcAft>
              <a:buClr>
                <a:srgbClr val="006600"/>
              </a:buClr>
              <a:defRPr/>
            </a:pPr>
            <a:r>
              <a:rPr lang="es-MX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Diagnóstico 2008</a:t>
            </a:r>
          </a:p>
        </p:txBody>
      </p:sp>
      <p:graphicFrame>
        <p:nvGraphicFramePr>
          <p:cNvPr id="8" name="1 Diagrama"/>
          <p:cNvGraphicFramePr/>
          <p:nvPr>
            <p:extLst>
              <p:ext uri="{D42A27DB-BD31-4B8C-83A1-F6EECF244321}">
                <p14:modId xmlns:p14="http://schemas.microsoft.com/office/powerpoint/2010/main" val="2321358704"/>
              </p:ext>
            </p:extLst>
          </p:nvPr>
        </p:nvGraphicFramePr>
        <p:xfrm>
          <a:off x="1619672" y="1151996"/>
          <a:ext cx="6336704" cy="5024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13 Grupo"/>
          <p:cNvGrpSpPr/>
          <p:nvPr/>
        </p:nvGrpSpPr>
        <p:grpSpPr>
          <a:xfrm>
            <a:off x="1770723" y="2986173"/>
            <a:ext cx="2567873" cy="585088"/>
            <a:chOff x="562008" y="1829467"/>
            <a:chExt cx="2230181" cy="643247"/>
          </a:xfrm>
          <a:scene3d>
            <a:camera prst="orthographicFront"/>
            <a:lightRig rig="flat" dir="t"/>
          </a:scene3d>
        </p:grpSpPr>
        <p:sp>
          <p:nvSpPr>
            <p:cNvPr id="10" name="14 Rectángulo redondeado"/>
            <p:cNvSpPr/>
            <p:nvPr/>
          </p:nvSpPr>
          <p:spPr>
            <a:xfrm rot="21143473">
              <a:off x="562008" y="1867223"/>
              <a:ext cx="2230181" cy="605491"/>
            </a:xfrm>
            <a:prstGeom prst="roundRect">
              <a:avLst/>
            </a:prstGeom>
            <a:solidFill>
              <a:schemeClr val="accent2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5 Rectángulo"/>
            <p:cNvSpPr/>
            <p:nvPr/>
          </p:nvSpPr>
          <p:spPr>
            <a:xfrm rot="21143473">
              <a:off x="642177" y="1829467"/>
              <a:ext cx="2025736" cy="606541"/>
            </a:xfrm>
            <a:prstGeom prst="rect">
              <a:avLst/>
            </a:prstGeom>
            <a:solidFill>
              <a:srgbClr val="C00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dirty="0" smtClean="0"/>
                <a:t>Adjudicación a propuestas menos convenientes para el Estado</a:t>
              </a:r>
              <a:endParaRPr lang="es-MX" sz="1200" kern="1200" dirty="0" smtClean="0"/>
            </a:p>
          </p:txBody>
        </p:sp>
      </p:grpSp>
      <p:grpSp>
        <p:nvGrpSpPr>
          <p:cNvPr id="12" name="16 Grupo"/>
          <p:cNvGrpSpPr/>
          <p:nvPr/>
        </p:nvGrpSpPr>
        <p:grpSpPr>
          <a:xfrm>
            <a:off x="1745566" y="2334285"/>
            <a:ext cx="2412491" cy="584545"/>
            <a:chOff x="603641" y="1934213"/>
            <a:chExt cx="2230181" cy="646956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3" name="17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8 Rectángulo"/>
            <p:cNvSpPr/>
            <p:nvPr/>
          </p:nvSpPr>
          <p:spPr>
            <a:xfrm rot="21143473">
              <a:off x="634387" y="2012798"/>
              <a:ext cx="2168685" cy="568371"/>
            </a:xfrm>
            <a:prstGeom prst="rect">
              <a:avLst/>
            </a:prstGeom>
            <a:solidFill>
              <a:srgbClr val="C00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Falta de profesionalización</a:t>
              </a:r>
            </a:p>
          </p:txBody>
        </p:sp>
      </p:grpSp>
      <p:grpSp>
        <p:nvGrpSpPr>
          <p:cNvPr id="15" name="16 Grupo"/>
          <p:cNvGrpSpPr/>
          <p:nvPr/>
        </p:nvGrpSpPr>
        <p:grpSpPr>
          <a:xfrm>
            <a:off x="1654999" y="1700497"/>
            <a:ext cx="2412491" cy="584545"/>
            <a:chOff x="603641" y="1934213"/>
            <a:chExt cx="2230181" cy="646956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6" name="17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8 Rectángulo"/>
            <p:cNvSpPr/>
            <p:nvPr/>
          </p:nvSpPr>
          <p:spPr>
            <a:xfrm rot="21143473">
              <a:off x="634387" y="2012798"/>
              <a:ext cx="2168685" cy="568371"/>
            </a:xfrm>
            <a:prstGeom prst="rect">
              <a:avLst/>
            </a:prstGeom>
            <a:solidFill>
              <a:srgbClr val="C000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dirty="0"/>
                <a:t>Ausencia de procesos estandarizados </a:t>
              </a:r>
              <a:r>
                <a:rPr lang="es-MX" sz="1200" dirty="0" smtClean="0"/>
                <a:t>y limitada coordinación </a:t>
              </a:r>
              <a:r>
                <a:rPr lang="es-MX" sz="1200" dirty="0"/>
                <a:t>interinstitucional</a:t>
              </a:r>
            </a:p>
          </p:txBody>
        </p:sp>
      </p:grpSp>
      <p:grpSp>
        <p:nvGrpSpPr>
          <p:cNvPr id="18" name="16 Grupo"/>
          <p:cNvGrpSpPr/>
          <p:nvPr/>
        </p:nvGrpSpPr>
        <p:grpSpPr>
          <a:xfrm>
            <a:off x="4687649" y="1959963"/>
            <a:ext cx="2692663" cy="676949"/>
            <a:chOff x="603641" y="1934213"/>
            <a:chExt cx="2230181" cy="646956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9" name="17 Rectángulo redondeado"/>
            <p:cNvSpPr/>
            <p:nvPr/>
          </p:nvSpPr>
          <p:spPr>
            <a:xfrm rot="21143473">
              <a:off x="603641" y="1934213"/>
              <a:ext cx="2230181" cy="629868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8 Rectángulo"/>
            <p:cNvSpPr/>
            <p:nvPr/>
          </p:nvSpPr>
          <p:spPr>
            <a:xfrm rot="21143473">
              <a:off x="634387" y="2012798"/>
              <a:ext cx="2168685" cy="5683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>
                  <a:solidFill>
                    <a:schemeClr val="tx1"/>
                  </a:solidFill>
                </a:rPr>
                <a:t>Limitación para obtener las mejores condiciones de contratación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58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61240" y="299518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483991" y="3645371"/>
            <a:ext cx="6840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635896" y="1772816"/>
            <a:ext cx="481119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sz="2000" b="1" dirty="0">
                <a:solidFill>
                  <a:srgbClr val="00B050"/>
                </a:solidFill>
                <a:latin typeface="Trebuchet MS" panose="020B0603020202020204" pitchFamily="34" charset="0"/>
              </a:rPr>
              <a:t>Artículo </a:t>
            </a:r>
            <a:r>
              <a:rPr lang="pt-BR" sz="2000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134 Constitucional </a:t>
            </a:r>
          </a:p>
          <a:p>
            <a:r>
              <a:rPr lang="es-MX" sz="1600" dirty="0" smtClean="0">
                <a:solidFill>
                  <a:srgbClr val="4D4D4D"/>
                </a:solidFill>
                <a:latin typeface="Trebuchet MS" panose="020B0603020202020204" pitchFamily="34" charset="0"/>
              </a:rPr>
              <a:t>	</a:t>
            </a:r>
            <a:r>
              <a:rPr lang="es-MX" sz="1600" dirty="0"/>
              <a:t> </a:t>
            </a:r>
          </a:p>
          <a:p>
            <a:pPr marL="0" indent="0" algn="just"/>
            <a:r>
              <a:rPr lang="es-MX" sz="1600" dirty="0" smtClean="0"/>
              <a:t>	Las </a:t>
            </a:r>
            <a:r>
              <a:rPr lang="es-MX" sz="1600" dirty="0"/>
              <a:t>adquisiciones, arrendamientos y enajenaciones de todo tipo de bienes, prestación de servicios de cualquier naturaleza y la contratación de obra que realicen, se adjudicarán o llevarán a cabo a través de licitaciones públicas mediante convocatoria pública para que libremente se presenten proposiciones solventes en sobre cerrado, que será abierto públicamente, </a:t>
            </a:r>
            <a:r>
              <a:rPr lang="es-MX" sz="1600" b="1" dirty="0"/>
              <a:t>a fin de asegurar al Estado las mejores condiciones disponibles en cuanto a precio, calidad, financiamiento, oportunidad y demás circunstancias pertinentes.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03" y="1772816"/>
            <a:ext cx="2500641" cy="34563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5" name="1 Título"/>
          <p:cNvSpPr>
            <a:spLocks noGrp="1"/>
          </p:cNvSpPr>
          <p:nvPr>
            <p:ph type="title"/>
          </p:nvPr>
        </p:nvSpPr>
        <p:spPr>
          <a:xfrm>
            <a:off x="413004" y="908720"/>
            <a:ext cx="8229600" cy="277081"/>
          </a:xfrm>
        </p:spPr>
        <p:txBody>
          <a:bodyPr/>
          <a:lstStyle/>
          <a:p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Principios constitucionales</a:t>
            </a:r>
            <a:endParaRPr lang="es-MX" sz="2200" b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61240" y="299518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2483991" y="3645371"/>
            <a:ext cx="6840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MX"/>
          </a:p>
        </p:txBody>
      </p:sp>
      <p:sp>
        <p:nvSpPr>
          <p:cNvPr id="16" name="13 Rectángulo"/>
          <p:cNvSpPr/>
          <p:nvPr/>
        </p:nvSpPr>
        <p:spPr>
          <a:xfrm>
            <a:off x="471064" y="874475"/>
            <a:ext cx="8208912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000" b="1" dirty="0" smtClean="0">
                <a:solidFill>
                  <a:srgbClr val="00B050"/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Objetivos</a:t>
            </a:r>
            <a:r>
              <a:rPr lang="es-MX" sz="2000" dirty="0">
                <a:solidFill>
                  <a:srgbClr val="00B050"/>
                </a:solidFill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: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r>
              <a:rPr lang="es-MX" sz="20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Maximizar la </a:t>
            </a: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eficiencia de la contratación.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Obtener </a:t>
            </a:r>
            <a:r>
              <a:rPr lang="es-MX" sz="20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las mejores condiciones para el </a:t>
            </a: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Estado. 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Mayor flexibilidad en los procedimientos.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r>
              <a:rPr lang="es-MX" sz="20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T</a:t>
            </a: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ransparencia </a:t>
            </a:r>
            <a:r>
              <a:rPr lang="es-MX" sz="20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en las contrataciones</a:t>
            </a:r>
            <a:r>
              <a:rPr lang="es-MX" sz="20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.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endParaRPr lang="es-MX" sz="1500" dirty="0" smtClean="0">
              <a:solidFill>
                <a:schemeClr val="accent5">
                  <a:lumMod val="50000"/>
                </a:schemeClr>
              </a:solidFill>
              <a:latin typeface="MS UI Gothic" pitchFamily="34" charset="-128"/>
              <a:ea typeface="MS UI Gothic" pitchFamily="34" charset="-128"/>
            </a:endParaRP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AutoNum type="romanUcPeriod"/>
              <a:defRPr/>
            </a:pPr>
            <a:endParaRPr lang="es-MX" sz="1500" dirty="0">
              <a:solidFill>
                <a:schemeClr val="accent5">
                  <a:lumMod val="50000"/>
                </a:schemeClr>
              </a:solidFill>
              <a:latin typeface="MS UI Gothic" pitchFamily="34" charset="-128"/>
              <a:ea typeface="MS UI Gothic" pitchFamily="34" charset="-128"/>
            </a:endParaRPr>
          </a:p>
          <a:p>
            <a:pPr indent="3540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Reformas de 2009: Incorporación de</a:t>
            </a:r>
            <a:endParaRPr lang="es-MX" sz="1500" dirty="0">
              <a:latin typeface="Arial" panose="020B0604020202020204" pitchFamily="34" charset="0"/>
              <a:ea typeface="MS UI Gothic" pitchFamily="34" charset="-128"/>
              <a:cs typeface="Arial" panose="020B0604020202020204" pitchFamily="34" charset="0"/>
            </a:endParaRPr>
          </a:p>
          <a:p>
            <a:pPr indent="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Mejores prácticas</a:t>
            </a:r>
          </a:p>
          <a:p>
            <a:pPr indent="354013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Nuevos Reglamentos de 2010</a:t>
            </a:r>
          </a:p>
          <a:p>
            <a:pPr indent="354013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Emisión de nuevas disposiciones</a:t>
            </a:r>
          </a:p>
          <a:p>
            <a:pPr indent="354013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Modificaciones subsecuentes a</a:t>
            </a:r>
          </a:p>
          <a:p>
            <a:pPr indent="3540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500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Procedimientos </a:t>
            </a:r>
            <a:r>
              <a:rPr lang="es-MX" sz="1500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estandarizados</a:t>
            </a: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4813249" y="2852936"/>
            <a:ext cx="3502025" cy="3312368"/>
            <a:chOff x="1248" y="571"/>
            <a:chExt cx="2857" cy="2858"/>
          </a:xfrm>
        </p:grpSpPr>
        <p:sp>
          <p:nvSpPr>
            <p:cNvPr id="18" name="AutoShape 42"/>
            <p:cNvSpPr>
              <a:spLocks noChangeArrowheads="1"/>
            </p:cNvSpPr>
            <p:nvPr/>
          </p:nvSpPr>
          <p:spPr bwMode="auto">
            <a:xfrm>
              <a:off x="1248" y="572"/>
              <a:ext cx="2857" cy="2857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95000"/>
                <a:alpha val="4313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0"/>
                </a:spcBef>
              </a:pPr>
              <a:endParaRPr lang="es-MX" sz="140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1475" y="573"/>
              <a:ext cx="2403" cy="2403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85000"/>
                <a:alpha val="43137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0"/>
                </a:spcBef>
              </a:pPr>
              <a:endParaRPr lang="es-MX" sz="140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0" name="AutoShape 32"/>
            <p:cNvSpPr>
              <a:spLocks noChangeArrowheads="1"/>
            </p:cNvSpPr>
            <p:nvPr/>
          </p:nvSpPr>
          <p:spPr bwMode="auto">
            <a:xfrm>
              <a:off x="1702" y="571"/>
              <a:ext cx="1949" cy="1951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75000"/>
                <a:alpha val="43137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0"/>
                </a:spcBef>
              </a:pPr>
              <a:endParaRPr lang="es-MX" sz="140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1" name="AutoShape 33"/>
            <p:cNvSpPr>
              <a:spLocks noChangeArrowheads="1"/>
            </p:cNvSpPr>
            <p:nvPr/>
          </p:nvSpPr>
          <p:spPr bwMode="auto">
            <a:xfrm>
              <a:off x="1928" y="571"/>
              <a:ext cx="1496" cy="1498"/>
            </a:xfrm>
            <a:prstGeom prst="triangle">
              <a:avLst>
                <a:gd name="adj" fmla="val 50000"/>
              </a:avLst>
            </a:prstGeom>
            <a:solidFill>
              <a:schemeClr val="bg1">
                <a:lumMod val="65000"/>
                <a:alpha val="43137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0"/>
                </a:spcBef>
              </a:pPr>
              <a:endParaRPr lang="es-MX" sz="140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2" name="AutoShape 35"/>
            <p:cNvSpPr>
              <a:spLocks noChangeArrowheads="1"/>
            </p:cNvSpPr>
            <p:nvPr/>
          </p:nvSpPr>
          <p:spPr bwMode="auto">
            <a:xfrm>
              <a:off x="2654" y="572"/>
              <a:ext cx="770" cy="1497"/>
            </a:xfrm>
            <a:prstGeom prst="rtTriangle">
              <a:avLst/>
            </a:prstGeom>
            <a:solidFill>
              <a:schemeClr val="bg1">
                <a:lumMod val="75000"/>
                <a:alpha val="43137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s-MX" sz="140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3" name="Text Box 37"/>
            <p:cNvSpPr txBox="1">
              <a:spLocks noChangeArrowheads="1"/>
            </p:cNvSpPr>
            <p:nvPr/>
          </p:nvSpPr>
          <p:spPr bwMode="auto">
            <a:xfrm>
              <a:off x="2048" y="1682"/>
              <a:ext cx="81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s-MX" sz="1400" dirty="0" smtClean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LAASSP</a:t>
              </a:r>
              <a:endParaRPr lang="es-ES" sz="1400" dirty="0" smtClean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2654" y="1682"/>
              <a:ext cx="816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s-MX" sz="1400" dirty="0" smtClean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LOPSRM</a:t>
              </a:r>
              <a:endParaRPr lang="es-ES" sz="1400" dirty="0" smtClean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5" name="Text Box 39"/>
            <p:cNvSpPr txBox="1">
              <a:spLocks noChangeArrowheads="1"/>
            </p:cNvSpPr>
            <p:nvPr/>
          </p:nvSpPr>
          <p:spPr bwMode="auto">
            <a:xfrm>
              <a:off x="1813" y="2158"/>
              <a:ext cx="84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s-MX" sz="1400" dirty="0" smtClean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RLAASSP</a:t>
              </a:r>
              <a:endParaRPr lang="es-ES" sz="1400" dirty="0" smtClean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048" y="2612"/>
              <a:ext cx="1224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400" dirty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LINEAMIENTOS</a:t>
              </a:r>
              <a:endParaRPr lang="es-ES" sz="1400" dirty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7" name="Text Box 41"/>
            <p:cNvSpPr txBox="1">
              <a:spLocks noChangeArrowheads="1"/>
            </p:cNvSpPr>
            <p:nvPr/>
          </p:nvSpPr>
          <p:spPr bwMode="auto">
            <a:xfrm>
              <a:off x="2200" y="3066"/>
              <a:ext cx="1043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s-MX" sz="1400" dirty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MANUALES</a:t>
              </a:r>
              <a:endParaRPr lang="es-ES" sz="1400" dirty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2699" y="2158"/>
              <a:ext cx="877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43137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rgbClr val="5F5F5F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rgbClr val="5F5F5F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rgbClr val="5F5F5F"/>
                  </a:solidFill>
                  <a:latin typeface="Arial" charset="0"/>
                </a:defRPr>
              </a:lvl5pPr>
              <a:lvl6pPr marL="25146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6pPr>
              <a:lvl7pPr marL="29718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7pPr>
              <a:lvl8pPr marL="34290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8pPr>
              <a:lvl9pPr marL="3886200" indent="-228600" algn="just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5F5F5F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s-MX" sz="1400" dirty="0" smtClean="0">
                  <a:solidFill>
                    <a:schemeClr val="tx1"/>
                  </a:solidFill>
                  <a:latin typeface="MS UI Gothic" pitchFamily="34" charset="-128"/>
                  <a:ea typeface="MS UI Gothic" pitchFamily="34" charset="-128"/>
                </a:rPr>
                <a:t>RLOPSRM</a:t>
              </a:r>
              <a:endParaRPr lang="es-ES" sz="1400" dirty="0" smtClean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endParaRPr>
            </a:p>
          </p:txBody>
        </p:sp>
      </p:grp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948917" y="3563600"/>
            <a:ext cx="1244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5F5F5F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5F5F5F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5F5F5F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5F5F5F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5F5F5F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5F5F5F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5F5F5F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5F5F5F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5F5F5F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400" dirty="0">
                <a:solidFill>
                  <a:schemeClr val="tx1"/>
                </a:solidFill>
                <a:latin typeface="MS UI Gothic" pitchFamily="34" charset="-128"/>
                <a:ea typeface="MS UI Gothic" pitchFamily="34" charset="-128"/>
              </a:rPr>
              <a:t>CPEUM</a:t>
            </a:r>
            <a:endParaRPr lang="es-ES" sz="1400" b="1" dirty="0">
              <a:solidFill>
                <a:schemeClr val="tx1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30" name="8 Flecha derecha"/>
          <p:cNvSpPr>
            <a:spLocks noChangeArrowheads="1"/>
          </p:cNvSpPr>
          <p:nvPr/>
        </p:nvSpPr>
        <p:spPr bwMode="auto">
          <a:xfrm>
            <a:off x="3995861" y="4221088"/>
            <a:ext cx="432123" cy="18324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MX"/>
          </a:p>
        </p:txBody>
      </p:sp>
      <p:sp>
        <p:nvSpPr>
          <p:cNvPr id="31" name="30 Flecha derecha"/>
          <p:cNvSpPr>
            <a:spLocks noChangeArrowheads="1"/>
          </p:cNvSpPr>
          <p:nvPr/>
        </p:nvSpPr>
        <p:spPr bwMode="auto">
          <a:xfrm>
            <a:off x="3995861" y="5885787"/>
            <a:ext cx="432123" cy="184331"/>
          </a:xfrm>
          <a:prstGeom prst="rightArrow">
            <a:avLst>
              <a:gd name="adj1" fmla="val 50000"/>
              <a:gd name="adj2" fmla="val 49991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MX"/>
          </a:p>
        </p:txBody>
      </p:sp>
      <p:sp>
        <p:nvSpPr>
          <p:cNvPr id="32" name="33 Flecha derecha"/>
          <p:cNvSpPr>
            <a:spLocks noChangeArrowheads="1"/>
          </p:cNvSpPr>
          <p:nvPr/>
        </p:nvSpPr>
        <p:spPr bwMode="auto">
          <a:xfrm>
            <a:off x="3995861" y="4797350"/>
            <a:ext cx="432123" cy="18324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MX"/>
          </a:p>
        </p:txBody>
      </p:sp>
      <p:sp>
        <p:nvSpPr>
          <p:cNvPr id="33" name="33 Flecha derecha"/>
          <p:cNvSpPr>
            <a:spLocks noChangeArrowheads="1"/>
          </p:cNvSpPr>
          <p:nvPr/>
        </p:nvSpPr>
        <p:spPr bwMode="auto">
          <a:xfrm>
            <a:off x="3994794" y="5309723"/>
            <a:ext cx="432123" cy="18324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MX"/>
          </a:p>
        </p:txBody>
      </p:sp>
      <p:sp>
        <p:nvSpPr>
          <p:cNvPr id="37" name="8 Flecha derecha"/>
          <p:cNvSpPr>
            <a:spLocks noChangeArrowheads="1"/>
          </p:cNvSpPr>
          <p:nvPr/>
        </p:nvSpPr>
        <p:spPr bwMode="auto">
          <a:xfrm>
            <a:off x="6403359" y="2003244"/>
            <a:ext cx="432123" cy="183240"/>
          </a:xfrm>
          <a:prstGeom prst="rightArrow">
            <a:avLst>
              <a:gd name="adj1" fmla="val 50000"/>
              <a:gd name="adj2" fmla="val 5028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s-MX"/>
          </a:p>
        </p:txBody>
      </p:sp>
      <p:sp>
        <p:nvSpPr>
          <p:cNvPr id="38" name="4 CuadroTexto"/>
          <p:cNvSpPr txBox="1"/>
          <p:nvPr/>
        </p:nvSpPr>
        <p:spPr>
          <a:xfrm>
            <a:off x="6867843" y="1669073"/>
            <a:ext cx="181213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Criterios </a:t>
            </a:r>
            <a:r>
              <a:rPr lang="es-MX" dirty="0">
                <a:latin typeface="Arial" panose="020B0604020202020204" pitchFamily="34" charset="0"/>
                <a:ea typeface="MS UI Gothic" pitchFamily="34" charset="-128"/>
                <a:cs typeface="Arial" panose="020B0604020202020204" pitchFamily="34" charset="0"/>
              </a:rPr>
              <a:t>de evaluación</a:t>
            </a:r>
          </a:p>
        </p:txBody>
      </p:sp>
    </p:spTree>
    <p:extLst>
      <p:ext uri="{BB962C8B-B14F-4D97-AF65-F5344CB8AC3E}">
        <p14:creationId xmlns:p14="http://schemas.microsoft.com/office/powerpoint/2010/main" val="15124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205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 smtClean="0"/>
              <a:t>Evaluación que permita nos sólo considerar el precio como único factor para la adjudicación de los contratos.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 smtClean="0"/>
              <a:t>Vinculación de las características de los bienes, servicios u obras, con las condiciones a cumplir por los proveedores y contratistas, para garantizar: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MX" sz="2000" dirty="0" smtClean="0"/>
              <a:t>Cumplimiento de contratos.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Calidad de los bienes, servicios y obras</a:t>
            </a:r>
            <a:endParaRPr lang="es-MX" sz="2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564904"/>
            <a:ext cx="2667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4 CuadroTexto"/>
          <p:cNvSpPr txBox="1"/>
          <p:nvPr/>
        </p:nvSpPr>
        <p:spPr>
          <a:xfrm>
            <a:off x="961240" y="299518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3004" y="908720"/>
            <a:ext cx="8229600" cy="277081"/>
          </a:xfrm>
        </p:spPr>
        <p:txBody>
          <a:bodyPr/>
          <a:lstStyle/>
          <a:p>
            <a:r>
              <a:rPr lang="es-MX" sz="22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Nuevo enfoque en la evaluación de proposiciones</a:t>
            </a:r>
            <a:endParaRPr lang="es-MX" sz="2200" b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gray">
          <a:xfrm>
            <a:off x="3492500" y="4797425"/>
            <a:ext cx="3024188" cy="1079500"/>
          </a:xfrm>
          <a:prstGeom prst="rect">
            <a:avLst/>
          </a:prstGeom>
          <a:solidFill>
            <a:srgbClr val="A13B39">
              <a:alpha val="94116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90500" prstMaterial="legacyMatte">
            <a:bevelT w="13500" h="13500" prst="angle"/>
            <a:bevelB w="13500" h="13500" prst="angle"/>
            <a:extrusionClr>
              <a:srgbClr val="A13B39"/>
            </a:extrusionClr>
          </a:sp3d>
        </p:spPr>
        <p:txBody>
          <a:bodyPr anchor="ctr">
            <a:flatTx/>
          </a:bodyPr>
          <a:lstStyle/>
          <a:p>
            <a:endParaRPr lang="es-ES"/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gray">
          <a:xfrm>
            <a:off x="3925888" y="3863975"/>
            <a:ext cx="2232025" cy="852488"/>
          </a:xfrm>
          <a:prstGeom prst="downArrowCallout">
            <a:avLst>
              <a:gd name="adj1" fmla="val 68535"/>
              <a:gd name="adj2" fmla="val 83796"/>
              <a:gd name="adj3" fmla="val 21324"/>
              <a:gd name="adj4" fmla="val 38051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7" name="AutoShape 28"/>
          <p:cNvSpPr>
            <a:spLocks noChangeArrowheads="1"/>
          </p:cNvSpPr>
          <p:nvPr/>
        </p:nvSpPr>
        <p:spPr bwMode="gray">
          <a:xfrm flipH="1">
            <a:off x="828675" y="3214688"/>
            <a:ext cx="2087563" cy="1150937"/>
          </a:xfrm>
          <a:prstGeom prst="chevron">
            <a:avLst>
              <a:gd name="adj" fmla="val 2986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 flipH="1">
            <a:off x="2339975" y="3214688"/>
            <a:ext cx="2087563" cy="1150937"/>
          </a:xfrm>
          <a:prstGeom prst="chevron">
            <a:avLst>
              <a:gd name="adj" fmla="val 2986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gray">
          <a:xfrm flipH="1">
            <a:off x="3851275" y="3214688"/>
            <a:ext cx="2087563" cy="1150937"/>
          </a:xfrm>
          <a:prstGeom prst="chevron">
            <a:avLst>
              <a:gd name="adj" fmla="val 2986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4067175" y="3286125"/>
            <a:ext cx="1657350" cy="896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200" b="1" dirty="0">
                <a:solidFill>
                  <a:schemeClr val="bg1"/>
                </a:solidFill>
                <a:latin typeface="Calibri" pitchFamily="34" charset="0"/>
              </a:rPr>
              <a:t>Evaluación de </a:t>
            </a:r>
            <a:r>
              <a:rPr lang="es-MX" sz="2200" b="1" dirty="0" smtClean="0">
                <a:solidFill>
                  <a:schemeClr val="bg1"/>
                </a:solidFill>
                <a:latin typeface="Calibri" pitchFamily="34" charset="0"/>
              </a:rPr>
              <a:t>proposición</a:t>
            </a:r>
            <a:endParaRPr lang="es-ES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843213" y="35687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Fallo</a:t>
            </a:r>
            <a:endParaRPr lang="es-E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1042988" y="3509963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Firma de contrato</a:t>
            </a:r>
            <a:endParaRPr lang="es-E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gray">
          <a:xfrm flipH="1">
            <a:off x="5580063" y="3214688"/>
            <a:ext cx="2447925" cy="1150937"/>
          </a:xfrm>
          <a:prstGeom prst="chevron">
            <a:avLst>
              <a:gd name="adj" fmla="val 30486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5938838" y="3286125"/>
            <a:ext cx="1873250" cy="96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Acto de presentación y</a:t>
            </a:r>
          </a:p>
          <a:p>
            <a:pPr algn="ctr">
              <a:lnSpc>
                <a:spcPct val="80000"/>
              </a:lnSpc>
            </a:pPr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Apertura de proposiciones</a:t>
            </a:r>
            <a:endParaRPr lang="es-E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gray">
          <a:xfrm rot="5400000">
            <a:off x="6623050" y="2314575"/>
            <a:ext cx="2593975" cy="1800225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gradFill rotWithShape="1">
            <a:gsLst>
              <a:gs pos="0">
                <a:srgbClr val="C00000"/>
              </a:gs>
              <a:gs pos="100000">
                <a:srgbClr val="C00000">
                  <a:gamma/>
                  <a:shade val="69804"/>
                  <a:invGamma/>
                </a:srgbClr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gray">
          <a:xfrm>
            <a:off x="5867400" y="1774825"/>
            <a:ext cx="2087563" cy="1150938"/>
          </a:xfrm>
          <a:prstGeom prst="chevron">
            <a:avLst>
              <a:gd name="adj" fmla="val 2986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227763" y="1998663"/>
            <a:ext cx="1441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Junta de</a:t>
            </a:r>
          </a:p>
          <a:p>
            <a:pPr algn="ctr"/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Aclaraciones</a:t>
            </a:r>
            <a:endParaRPr lang="es-E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gray">
          <a:xfrm>
            <a:off x="4173538" y="1774825"/>
            <a:ext cx="2087562" cy="1150938"/>
          </a:xfrm>
          <a:prstGeom prst="chevron">
            <a:avLst>
              <a:gd name="adj" fmla="val 2986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498975" y="21367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>
                <a:solidFill>
                  <a:schemeClr val="bg1"/>
                </a:solidFill>
                <a:latin typeface="Calibri" pitchFamily="34" charset="0"/>
              </a:rPr>
              <a:t>Convocatoria</a:t>
            </a:r>
            <a:endParaRPr lang="es-E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gray">
          <a:xfrm>
            <a:off x="2627313" y="1774825"/>
            <a:ext cx="1871662" cy="1150938"/>
          </a:xfrm>
          <a:prstGeom prst="homePlate">
            <a:avLst>
              <a:gd name="adj" fmla="val 28549"/>
            </a:avLst>
          </a:prstGeom>
          <a:gradFill rotWithShape="1">
            <a:gsLst>
              <a:gs pos="0">
                <a:srgbClr val="C00000"/>
              </a:gs>
              <a:gs pos="100000">
                <a:srgbClr val="860000"/>
              </a:gs>
            </a:gsLst>
            <a:lin ang="0" scaled="1"/>
          </a:gradFill>
          <a:ln w="38100" algn="ctr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MX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627313" y="213677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>
                <a:solidFill>
                  <a:schemeClr val="bg1"/>
                </a:solidFill>
                <a:latin typeface="Calibri" pitchFamily="34" charset="0"/>
              </a:rPr>
              <a:t>Preconvocatoria</a:t>
            </a:r>
            <a:endParaRPr lang="es-E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636963" y="4799013"/>
            <a:ext cx="28813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</a:rPr>
              <a:t>Binario</a:t>
            </a: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Puntos y porcentajes</a:t>
            </a:r>
          </a:p>
          <a:p>
            <a:pPr marL="342900" indent="-342900" 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latin typeface="Calibri" pitchFamily="34" charset="0"/>
              </a:rPr>
              <a:t>Costo-beneficio</a:t>
            </a:r>
            <a:endParaRPr lang="es-E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4 CuadroTexto"/>
          <p:cNvSpPr txBox="1"/>
          <p:nvPr/>
        </p:nvSpPr>
        <p:spPr>
          <a:xfrm>
            <a:off x="848519" y="449621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1 Título"/>
          <p:cNvSpPr>
            <a:spLocks noGrp="1"/>
          </p:cNvSpPr>
          <p:nvPr>
            <p:ph type="title"/>
          </p:nvPr>
        </p:nvSpPr>
        <p:spPr>
          <a:xfrm>
            <a:off x="312738" y="961631"/>
            <a:ext cx="8229600" cy="277081"/>
          </a:xfrm>
        </p:spPr>
        <p:txBody>
          <a:bodyPr/>
          <a:lstStyle/>
          <a:p>
            <a:r>
              <a:rPr lang="es-MX" sz="1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Ubicación dentro del procedimiento de contratación</a:t>
            </a:r>
            <a:endParaRPr lang="es-MX" sz="1800" b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73657" y="960293"/>
            <a:ext cx="71287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solidFill>
                  <a:srgbClr val="BC0000"/>
                </a:solidFill>
                <a:latin typeface="Trebuchet MS" panose="020B0603020202020204" pitchFamily="34" charset="0"/>
                <a:cs typeface="Times New Roman" pitchFamily="18" charset="0"/>
              </a:rPr>
              <a:t>Adquisiciones, arrendamientos y servicios</a:t>
            </a:r>
            <a:endParaRPr lang="es-MX" sz="2200" b="1" dirty="0">
              <a:solidFill>
                <a:srgbClr val="BC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79512" y="1628800"/>
            <a:ext cx="3846897" cy="413959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2000" b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Anterior a las reformas </a:t>
            </a: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r>
              <a:rPr lang="es-MX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La selección del criterio de evaluación de proposiciones, queda a discreción de las instituciones públicas contratantes.</a:t>
            </a: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solidFill>
                <a:schemeClr val="bg1">
                  <a:lumMod val="6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102853" y="477486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23951" y="1619048"/>
            <a:ext cx="4658497" cy="413959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4288" indent="-14288" algn="just">
              <a:spcBef>
                <a:spcPct val="50000"/>
              </a:spcBef>
            </a:pPr>
            <a:r>
              <a:rPr lang="es-MX" sz="2000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Con las reformas 2009</a:t>
            </a:r>
            <a:endParaRPr lang="es-MX" sz="2000" b="1" dirty="0">
              <a:solidFill>
                <a:srgbClr val="00B050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dirty="0" smtClean="0">
                <a:latin typeface="Trebuchet MS" panose="020B0603020202020204" pitchFamily="34" charset="0"/>
              </a:rPr>
              <a:t>Se </a:t>
            </a: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deben utilizar los </a:t>
            </a:r>
            <a:r>
              <a:rPr lang="es-MX" b="1" dirty="0">
                <a:solidFill>
                  <a:srgbClr val="00B050"/>
                </a:solidFill>
                <a:latin typeface="Trebuchet MS" panose="020B0603020202020204" pitchFamily="34" charset="0"/>
              </a:rPr>
              <a:t>criterios </a:t>
            </a: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de evaluación de proposiciones de puntos o </a:t>
            </a:r>
            <a:r>
              <a:rPr lang="es-MX" b="1" dirty="0">
                <a:solidFill>
                  <a:srgbClr val="00B050"/>
                </a:solidFill>
                <a:latin typeface="Trebuchet MS" panose="020B0603020202020204" pitchFamily="34" charset="0"/>
              </a:rPr>
              <a:t>porcentajes o</a:t>
            </a: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 </a:t>
            </a:r>
            <a:r>
              <a:rPr lang="es-MX" b="1" dirty="0">
                <a:solidFill>
                  <a:srgbClr val="00B050"/>
                </a:solidFill>
                <a:latin typeface="Trebuchet MS" panose="020B0603020202020204" pitchFamily="34" charset="0"/>
              </a:rPr>
              <a:t>de costo </a:t>
            </a: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beneficio</a:t>
            </a:r>
            <a:r>
              <a:rPr lang="es-MX" b="1" dirty="0" smtClean="0">
                <a:latin typeface="Trebuchet MS" panose="020B0603020202020204" pitchFamily="34" charset="0"/>
              </a:rPr>
              <a:t>, </a:t>
            </a:r>
            <a:r>
              <a:rPr lang="es-MX" dirty="0" smtClean="0">
                <a:latin typeface="Trebuchet MS" panose="020B0603020202020204" pitchFamily="34" charset="0"/>
              </a:rPr>
              <a:t>y sólo </a:t>
            </a:r>
            <a:r>
              <a:rPr lang="es-MX" dirty="0">
                <a:latin typeface="Trebuchet MS" panose="020B0603020202020204" pitchFamily="34" charset="0"/>
              </a:rPr>
              <a:t>cuando </a:t>
            </a:r>
            <a:r>
              <a:rPr lang="es-MX" dirty="0" smtClean="0">
                <a:latin typeface="Trebuchet MS" panose="020B0603020202020204" pitchFamily="34" charset="0"/>
              </a:rPr>
              <a:t>se justifique, será aplicable el </a:t>
            </a:r>
            <a:r>
              <a:rPr lang="es-MX" dirty="0">
                <a:latin typeface="Trebuchet MS" panose="020B0603020202020204" pitchFamily="34" charset="0"/>
              </a:rPr>
              <a:t>criterio de evaluación </a:t>
            </a:r>
            <a:r>
              <a:rPr lang="es-MX" dirty="0" smtClean="0">
                <a:latin typeface="Trebuchet MS" panose="020B0603020202020204" pitchFamily="34" charset="0"/>
              </a:rPr>
              <a:t>binario.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Es obligatorio utilizar los criterios de puntos o </a:t>
            </a:r>
            <a:r>
              <a:rPr lang="es-MX" b="1" dirty="0">
                <a:solidFill>
                  <a:srgbClr val="00B050"/>
                </a:solidFill>
                <a:latin typeface="Trebuchet MS" panose="020B0603020202020204" pitchFamily="34" charset="0"/>
              </a:rPr>
              <a:t>porcentajes o de costo </a:t>
            </a:r>
            <a:r>
              <a:rPr lang="es-MX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beneficio </a:t>
            </a:r>
            <a:r>
              <a:rPr lang="es-MX" dirty="0" smtClean="0">
                <a:latin typeface="Trebuchet MS" panose="020B0603020202020204" pitchFamily="34" charset="0"/>
              </a:rPr>
              <a:t>tratándose de bienes</a:t>
            </a:r>
            <a:r>
              <a:rPr lang="es-MX" dirty="0">
                <a:latin typeface="Trebuchet MS" panose="020B0603020202020204" pitchFamily="34" charset="0"/>
              </a:rPr>
              <a:t>, arrendamientos o servicios </a:t>
            </a:r>
            <a:r>
              <a:rPr lang="es-MX" dirty="0" smtClean="0">
                <a:latin typeface="Trebuchet MS" panose="020B0603020202020204" pitchFamily="34" charset="0"/>
              </a:rPr>
              <a:t>que conlleven </a:t>
            </a:r>
            <a:r>
              <a:rPr lang="es-MX" dirty="0">
                <a:latin typeface="Trebuchet MS" panose="020B0603020202020204" pitchFamily="34" charset="0"/>
              </a:rPr>
              <a:t>el uso de características de </a:t>
            </a:r>
            <a:endParaRPr lang="es-MX" dirty="0" smtClean="0">
              <a:latin typeface="Trebuchet MS" panose="020B0603020202020204" pitchFamily="34" charset="0"/>
            </a:endParaRP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dirty="0" smtClean="0">
                <a:latin typeface="Trebuchet MS" panose="020B0603020202020204" pitchFamily="34" charset="0"/>
              </a:rPr>
              <a:t>alta </a:t>
            </a:r>
            <a:r>
              <a:rPr lang="es-MX" dirty="0">
                <a:latin typeface="Trebuchet MS" panose="020B0603020202020204" pitchFamily="34" charset="0"/>
              </a:rPr>
              <a:t>especialidad técnica o de innovación </a:t>
            </a:r>
            <a:r>
              <a:rPr lang="es-MX" dirty="0" smtClean="0">
                <a:latin typeface="Trebuchet MS" panose="020B0603020202020204" pitchFamily="34" charset="0"/>
              </a:rPr>
              <a:t>tecnología.</a:t>
            </a:r>
          </a:p>
        </p:txBody>
      </p:sp>
    </p:spTree>
    <p:extLst>
      <p:ext uri="{BB962C8B-B14F-4D97-AF65-F5344CB8AC3E}">
        <p14:creationId xmlns:p14="http://schemas.microsoft.com/office/powerpoint/2010/main" val="210155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73657" y="960293"/>
            <a:ext cx="7128792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BC0000"/>
                </a:solidFill>
                <a:latin typeface="Trebuchet MS" panose="020B0603020202020204" pitchFamily="34" charset="0"/>
                <a:cs typeface="Times New Roman" pitchFamily="18" charset="0"/>
              </a:rPr>
              <a:t>Obras públicas y servicios relacionados con las mismas</a:t>
            </a:r>
            <a:endParaRPr lang="es-MX" sz="2000" b="1" dirty="0">
              <a:solidFill>
                <a:srgbClr val="BC0000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140326"/>
            <a:ext cx="2133600" cy="365125"/>
          </a:xfrm>
        </p:spPr>
        <p:txBody>
          <a:bodyPr/>
          <a:lstStyle/>
          <a:p>
            <a:fld id="{60212752-F55E-4CED-8931-B80C9EA40FEA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79512" y="1342549"/>
            <a:ext cx="3774889" cy="4832092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sz="2000" b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Anterior a las reformas 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En obras públicas, 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en ningún caso podría utilizarse el 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criterio de evaluación por 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puntos 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o 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porcentajes.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En servicios relacionados con obras públicas, el criterio de evaluación por 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puntos 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o 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porcentajes sólo se utilizarán cuando se demuestre su conveniencia. 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Prácticamente</a:t>
            </a:r>
            <a:r>
              <a:rPr lang="es-MX" sz="1600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, en general el 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criterio de evaluación binario es el aplicable.</a:t>
            </a:r>
          </a:p>
          <a:p>
            <a:pPr marL="285750" indent="-2857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Si dos o más proposiciones son solventes, se aplica como </a:t>
            </a:r>
            <a:r>
              <a:rPr lang="es-MX" sz="1600" b="1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criterio de adjudicación</a:t>
            </a:r>
            <a:r>
              <a:rPr lang="es-MX" sz="1600" dirty="0" smtClean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 un mecanismo de valoración en puntaje.	</a:t>
            </a:r>
          </a:p>
        </p:txBody>
      </p:sp>
      <p:sp>
        <p:nvSpPr>
          <p:cNvPr id="6" name="4 CuadroTexto"/>
          <p:cNvSpPr txBox="1"/>
          <p:nvPr/>
        </p:nvSpPr>
        <p:spPr>
          <a:xfrm>
            <a:off x="1102853" y="477486"/>
            <a:ext cx="71287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BC0000"/>
                </a:solidFill>
                <a:latin typeface="Times New Roman" pitchFamily="18" charset="0"/>
                <a:cs typeface="Times New Roman" pitchFamily="18" charset="0"/>
              </a:rPr>
              <a:t>2. REFORMAS EN MATERIA DE CONTRATACIONES PÚBLICAS </a:t>
            </a:r>
            <a:endParaRPr lang="es-MX" dirty="0">
              <a:solidFill>
                <a:srgbClr val="B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76936" y="1366038"/>
            <a:ext cx="4752527" cy="4739759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4288" indent="-14288" algn="just">
              <a:spcBef>
                <a:spcPct val="50000"/>
              </a:spcBef>
            </a:pPr>
            <a:r>
              <a:rPr lang="es-MX" sz="2000" b="1" dirty="0" smtClean="0">
                <a:solidFill>
                  <a:srgbClr val="00B050"/>
                </a:solidFill>
                <a:latin typeface="Trebuchet MS" panose="020B0603020202020204" pitchFamily="34" charset="0"/>
              </a:rPr>
              <a:t>Con las reformas 2009</a:t>
            </a:r>
            <a:endParaRPr lang="es-MX" sz="2000" b="1" dirty="0">
              <a:solidFill>
                <a:srgbClr val="00B050"/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MX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r>
              <a:rPr lang="es-MX" dirty="0" smtClean="0">
                <a:latin typeface="Trebuchet MS" panose="020B0603020202020204" pitchFamily="34" charset="0"/>
              </a:rPr>
              <a:t>Se debe de aplicar el criterio de evaluación por puntos o porcentajes, y sólo se aplica el binario cuando se justifique la conveniencia de utilizarlo.</a:t>
            </a:r>
          </a:p>
          <a:p>
            <a:pPr marL="0" indent="0" algn="just">
              <a:spcBef>
                <a:spcPct val="50000"/>
              </a:spcBef>
            </a:pPr>
            <a:endParaRPr lang="es-ES" sz="1600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ES" sz="1600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ES" sz="1600" dirty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ES" sz="1600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50000"/>
              </a:spcBef>
            </a:pPr>
            <a:endParaRPr lang="es-ES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0">
          <a:gsLst>
            <a:gs pos="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1"/>
          <a:tileRect/>
        </a:gradFill>
        <a:ln>
          <a:solidFill>
            <a:schemeClr val="bg1">
              <a:lumMod val="85000"/>
            </a:schemeClr>
          </a:solidFill>
        </a:ln>
      </a:spPr>
      <a:bodyPr wrap="square" rtlCol="0">
        <a:spAutoFit/>
      </a:bodyPr>
      <a:lstStyle>
        <a:defPPr>
          <a:defRPr dirty="0" smtClean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2134</Words>
  <Application>Microsoft Office PowerPoint</Application>
  <PresentationFormat>On-screen Show (4:3)</PresentationFormat>
  <Paragraphs>399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Tema de Office</vt:lpstr>
      <vt:lpstr>1_Tema de Office</vt:lpstr>
      <vt:lpstr>PowerPoint Presentation</vt:lpstr>
      <vt:lpstr>Contenido  </vt:lpstr>
      <vt:lpstr>PowerPoint Presentation</vt:lpstr>
      <vt:lpstr>Principios constitucionales</vt:lpstr>
      <vt:lpstr>PowerPoint Presentation</vt:lpstr>
      <vt:lpstr>Nuevo enfoque en la evaluación de proposiciones</vt:lpstr>
      <vt:lpstr>Ubicación dentro del procedimiento de contratación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LINEAMIENTOS SFP</vt:lpstr>
      <vt:lpstr> LINEAMIENTOS SFP</vt:lpstr>
      <vt:lpstr>Determinación de rubros y puntajes o porcentajes</vt:lpstr>
      <vt:lpstr>Determinación de rubros y puntajes o porcentajes para  la contratación de servicios de consultorías,  asesorías, estudios e investigaciones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Solorzano Carmona, Antonio</dc:creator>
  <cp:lastModifiedBy>Helena</cp:lastModifiedBy>
  <cp:revision>228</cp:revision>
  <cp:lastPrinted>2014-01-07T22:49:50Z</cp:lastPrinted>
  <dcterms:created xsi:type="dcterms:W3CDTF">2012-12-06T00:26:54Z</dcterms:created>
  <dcterms:modified xsi:type="dcterms:W3CDTF">2014-10-27T03:10:02Z</dcterms:modified>
</cp:coreProperties>
</file>